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6"/>
  </p:notesMasterIdLst>
  <p:sldIdLst>
    <p:sldId id="257" r:id="rId4"/>
    <p:sldId id="363" r:id="rId5"/>
    <p:sldId id="356" r:id="rId6"/>
    <p:sldId id="354" r:id="rId7"/>
    <p:sldId id="358" r:id="rId8"/>
    <p:sldId id="260" r:id="rId9"/>
    <p:sldId id="367" r:id="rId10"/>
    <p:sldId id="368" r:id="rId11"/>
    <p:sldId id="360" r:id="rId12"/>
    <p:sldId id="362" r:id="rId13"/>
    <p:sldId id="369" r:id="rId14"/>
    <p:sldId id="3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89"/>
    <a:srgbClr val="373737"/>
    <a:srgbClr val="314B59"/>
    <a:srgbClr val="080808"/>
    <a:srgbClr val="304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94" autoAdjust="0"/>
  </p:normalViewPr>
  <p:slideViewPr>
    <p:cSldViewPr snapToGrid="0">
      <p:cViewPr>
        <p:scale>
          <a:sx n="75" d="100"/>
          <a:sy n="75" d="100"/>
        </p:scale>
        <p:origin x="1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ffice\Desktop\Foundry%20Course%20Material\N-Sights%20Final%20Docs\NSights_Forecasts_Accounts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'Yearly Income Statement '!$M$7</c:f>
              <c:strCache>
                <c:ptCount val="1"/>
                <c:pt idx="0">
                  <c:v>Total Revenue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'Yearly Income Statement '!$H$5:$J$5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'Yearly Income Statement '!$N$7:$P$7</c:f>
              <c:numCache>
                <c:formatCode>_-[$€-2]\ * #,##0_-;\-[$€-2]\ * #,##0_-;_-[$€-2]\ * "-"??_-;_-@_-</c:formatCode>
                <c:ptCount val="3"/>
                <c:pt idx="0">
                  <c:v>132000</c:v>
                </c:pt>
                <c:pt idx="1">
                  <c:v>1215550.8</c:v>
                </c:pt>
                <c:pt idx="2">
                  <c:v>4324140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E-4D48-BAE8-D0F0D7534EA5}"/>
            </c:ext>
          </c:extLst>
        </c:ser>
        <c:ser>
          <c:idx val="1"/>
          <c:order val="1"/>
          <c:tx>
            <c:strRef>
              <c:f>'Yearly Income Statement '!$M$8</c:f>
              <c:strCache>
                <c:ptCount val="1"/>
                <c:pt idx="0">
                  <c:v>Total Costs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'Yearly Income Statement '!$H$5:$J$5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'Yearly Income Statement '!$N$8:$P$8</c:f>
              <c:numCache>
                <c:formatCode>_-[$€-2]\ * #,##0_-;\-[$€-2]\ * #,##0_-;_-[$€-2]\ * "-"??_-;_-@_-</c:formatCode>
                <c:ptCount val="3"/>
                <c:pt idx="0">
                  <c:v>247575</c:v>
                </c:pt>
                <c:pt idx="1">
                  <c:v>1538700</c:v>
                </c:pt>
                <c:pt idx="2">
                  <c:v>1653150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E-4D48-BAE8-D0F0D7534EA5}"/>
            </c:ext>
          </c:extLst>
        </c:ser>
        <c:ser>
          <c:idx val="2"/>
          <c:order val="2"/>
          <c:tx>
            <c:strRef>
              <c:f>'Yearly Income Statement '!$M$9</c:f>
              <c:strCache>
                <c:ptCount val="1"/>
                <c:pt idx="0">
                  <c:v>EBITDA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'Yearly Income Statement '!$H$5:$J$5</c:f>
              <c:numCache>
                <c:formatCode>General</c:formatCode>
                <c:ptCount val="3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</c:numCache>
            </c:numRef>
          </c:cat>
          <c:val>
            <c:numRef>
              <c:f>'Yearly Income Statement '!$N$9:$P$9</c:f>
              <c:numCache>
                <c:formatCode>_-[$€-2]\ * #,##0_-;\-[$€-2]\ * #,##0_-;_-[$€-2]\ * "-"??_-;_-@_-</c:formatCode>
                <c:ptCount val="3"/>
                <c:pt idx="0">
                  <c:v>-115575</c:v>
                </c:pt>
                <c:pt idx="1">
                  <c:v>-323149.19999999995</c:v>
                </c:pt>
                <c:pt idx="2">
                  <c:v>2670990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E-4D48-BAE8-D0F0D7534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65"/>
        <c:axId val="200072799"/>
        <c:axId val="568535887"/>
      </c:barChart>
      <c:catAx>
        <c:axId val="20007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535887"/>
        <c:crosses val="autoZero"/>
        <c:auto val="1"/>
        <c:lblAlgn val="ctr"/>
        <c:lblOffset val="100"/>
        <c:noMultiLvlLbl val="0"/>
      </c:catAx>
      <c:valAx>
        <c:axId val="568535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2]\ * #,##0_-;\-[$€-2]\ * #,##0_-;_-[$€-2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072799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7006-5A60-46FF-839A-EE0537EAC910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18027-D874-4B2F-A00D-2E0D2A4A8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79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name is Kristian Bennett</a:t>
            </a:r>
          </a:p>
          <a:p>
            <a:r>
              <a:rPr lang="en-GB" dirty="0"/>
              <a:t>CEO, Founder, Person of charge of </a:t>
            </a:r>
            <a:r>
              <a:rPr lang="en-GB" dirty="0" err="1"/>
              <a:t>Nsights</a:t>
            </a:r>
            <a:r>
              <a:rPr lang="en-GB" dirty="0"/>
              <a:t> </a:t>
            </a:r>
          </a:p>
          <a:p>
            <a:r>
              <a:rPr lang="en-GB" dirty="0"/>
              <a:t>We are a new software for financial advisors to help run their investment / pensions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8027-D874-4B2F-A00D-2E0D2A4A83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6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ideal client profile in particular are not only financial advisors but specifically COMMISSION – LED financial advisors </a:t>
            </a:r>
          </a:p>
          <a:p>
            <a:r>
              <a:rPr lang="en-GB" dirty="0"/>
              <a:t>Quick overview of commission led -…….</a:t>
            </a:r>
          </a:p>
          <a:p>
            <a:r>
              <a:rPr lang="en-GB" dirty="0"/>
              <a:t>These advisors recommend products , usually funds , </a:t>
            </a:r>
          </a:p>
          <a:p>
            <a:r>
              <a:rPr lang="en-GB" dirty="0"/>
              <a:t>They are normally </a:t>
            </a:r>
            <a:r>
              <a:rPr lang="en-GB" dirty="0" err="1"/>
              <a:t>financiall</a:t>
            </a:r>
            <a:r>
              <a:rPr lang="en-GB" dirty="0"/>
              <a:t> generalists for example, they will sell a mortgage in the morning, car insurance before lunch, health or life cover after lunch , then in the evening will recommend an investment fund , 90% via a pension product </a:t>
            </a:r>
          </a:p>
          <a:p>
            <a:r>
              <a:rPr lang="en-GB" dirty="0"/>
              <a:t>Over 90% in Ireland , similar elsewhere are micro-SME’s , less than 10 employees, less than €2m revenue </a:t>
            </a:r>
          </a:p>
          <a:p>
            <a:r>
              <a:rPr lang="en-GB" dirty="0"/>
              <a:t>Majority of assets under advice, here in Ireland its about €120bn which is 60% , </a:t>
            </a:r>
            <a:r>
              <a:rPr lang="en-GB" dirty="0" err="1"/>
              <a:t>i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18027-D874-4B2F-A00D-2E0D2A4A83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10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8F8C-C9AD-1353-A540-93D19782B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1043B-890E-6DE9-05F9-5EF592D0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6CFBB-5ADA-DCD4-B0E9-67B779AB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Just to drive home the issue here, lets take a quick but very example </a:t>
            </a:r>
          </a:p>
          <a:p>
            <a:r>
              <a:rPr lang="en-GB" dirty="0"/>
              <a:t>Mary or John , 50 years of age, starting to thing about like post work. </a:t>
            </a:r>
          </a:p>
          <a:p>
            <a:r>
              <a:rPr lang="en-GB" dirty="0"/>
              <a:t>They have two legacy pensions from previous work schemes. </a:t>
            </a:r>
          </a:p>
          <a:p>
            <a:r>
              <a:rPr lang="en-GB" dirty="0"/>
              <a:t>€300k looking for advice, as they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70A59-FA16-63B0-A4AF-1212E79CC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B38D1-4E8F-47F7-A254-31FE565D4C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1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7A604-9FF7-99EE-EAD1-D62669931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11E4-E932-9F7B-9FF0-ED7BE2DAA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E9776-2786-7F7F-01C8-339EB1329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03880-011B-3667-4641-50478CCE3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B38D1-4E8F-47F7-A254-31FE565D4C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46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F414-DDE0-9C53-8598-91327FEE6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94A8A-A6A7-1835-2B1B-3C203CCFAC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278FE-46C6-B7F2-33BC-1AE6EA0EE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 name is Kristian Bennett</a:t>
            </a:r>
          </a:p>
          <a:p>
            <a:r>
              <a:rPr lang="en-GB" dirty="0"/>
              <a:t>CEO, Founder, Person of charge of </a:t>
            </a:r>
            <a:r>
              <a:rPr lang="en-GB" dirty="0" err="1"/>
              <a:t>Nsights</a:t>
            </a:r>
            <a:r>
              <a:rPr lang="en-GB" dirty="0"/>
              <a:t> </a:t>
            </a:r>
          </a:p>
          <a:p>
            <a:r>
              <a:rPr lang="en-GB" dirty="0"/>
              <a:t>We are a new software for financial advisors to help run their investment / pensions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31F90-3718-54BB-B80A-2E01FB468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18027-D874-4B2F-A00D-2E0D2A4A83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7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976D-9788-3D05-97F0-9FC5B605C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C62B0-D1D8-3C0D-87D7-B82260FF1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70E0-042A-3B2C-6F3E-4451E35B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1B229-2223-3394-C221-48F68990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82412-0451-4472-7B85-4E851046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8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E33F-0E08-51FB-BE4A-868CDA83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A7B9A-1C62-77E2-BF5C-C5DDD9A88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C59DE-CDFB-8BDE-ACD8-3518E912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0A57C-4D8E-621C-F3C1-52700499F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EE60C-8AFC-D4E2-C263-95143B5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0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8F502-6F4C-5B1A-8023-6EDBDBC9B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97393-D74A-9159-B7ED-46425DC74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5D302-687A-8821-7941-381226C9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389F-C6F1-EBE5-57E5-8F4E9CCE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1D556-37E9-20E8-6F3C-F6748FE0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4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B002F-E480-F4F1-6B22-B183D1EA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E0BA-5337-BD32-5029-E1FCBA01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40943-7B68-DAA4-84BD-8485A35B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background with white text">
            <a:extLst>
              <a:ext uri="{FF2B5EF4-FFF2-40B4-BE49-F238E27FC236}">
                <a16:creationId xmlns:a16="http://schemas.microsoft.com/office/drawing/2014/main" id="{4D1F3783-F552-5D82-265D-441E00B55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5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00A3-0D4D-DCBE-DF40-CF5FBFAF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7045"/>
            <a:ext cx="10515600" cy="1325563"/>
          </a:xfrm>
        </p:spPr>
        <p:txBody>
          <a:bodyPr/>
          <a:lstStyle>
            <a:lvl1pPr>
              <a:defRPr>
                <a:latin typeface=" MONTSERRAT SEMIBOLD"/>
              </a:defRPr>
            </a:lvl1pPr>
          </a:lstStyle>
          <a:p>
            <a:r>
              <a:rPr lang="en-GB" dirty="0"/>
              <a:t>What is </a:t>
            </a:r>
            <a:r>
              <a:rPr lang="en-GB" dirty="0" err="1"/>
              <a:t>Nsights</a:t>
            </a:r>
            <a:r>
              <a:rPr lang="en-GB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160C0-B82E-D23C-EE11-74F6C18F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BE6B-71BE-28B9-98AF-AC918B58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3F8A-1A0E-187D-B6C4-64CF9F92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24715F-EF74-43A9-9026-60A9AC10F4A0}"/>
              </a:ext>
            </a:extLst>
          </p:cNvPr>
          <p:cNvSpPr txBox="1">
            <a:spLocks/>
          </p:cNvSpPr>
          <p:nvPr userDrawn="1"/>
        </p:nvSpPr>
        <p:spPr>
          <a:xfrm>
            <a:off x="838200" y="2498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73369-B4CA-3943-8253-96FF6482D392}"/>
              </a:ext>
            </a:extLst>
          </p:cNvPr>
          <p:cNvSpPr txBox="1"/>
          <p:nvPr userDrawn="1"/>
        </p:nvSpPr>
        <p:spPr>
          <a:xfrm>
            <a:off x="838200" y="249872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REGULAR" pitchFamily="2" charset="0"/>
              </a:rPr>
              <a:t>SAAS  ,Monthly Subscription, Software for Commission – Led Financial Advisors </a:t>
            </a:r>
          </a:p>
          <a:p>
            <a:endParaRPr lang="en-GB" dirty="0">
              <a:latin typeface="MONTSERRAT REGULAR" pitchFamily="2" charset="0"/>
            </a:endParaRPr>
          </a:p>
          <a:p>
            <a:r>
              <a:rPr lang="en-GB" dirty="0">
                <a:latin typeface="MONTSERRAT REGULAR" pitchFamily="2" charset="0"/>
              </a:rPr>
              <a:t>Based on a Small Language Model , localised qualitative inputs, </a:t>
            </a:r>
          </a:p>
        </p:txBody>
      </p:sp>
    </p:spTree>
    <p:extLst>
      <p:ext uri="{BB962C8B-B14F-4D97-AF65-F5344CB8AC3E}">
        <p14:creationId xmlns:p14="http://schemas.microsoft.com/office/powerpoint/2010/main" val="3380907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00A3-0D4D-DCBE-DF40-CF5FBFAF6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160C0-B82E-D23C-EE11-74F6C18F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5BE6B-71BE-28B9-98AF-AC918B58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83F8A-1A0E-187D-B6C4-64CF9F92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24715F-EF74-43A9-9026-60A9AC10F4A0}"/>
              </a:ext>
            </a:extLst>
          </p:cNvPr>
          <p:cNvSpPr txBox="1">
            <a:spLocks/>
          </p:cNvSpPr>
          <p:nvPr userDrawn="1"/>
        </p:nvSpPr>
        <p:spPr>
          <a:xfrm>
            <a:off x="838200" y="2498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9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CCBA5-C9AB-06C8-7967-7664396C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52B3-C5C4-0C37-9FD2-BA90019DA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FA4D2-9861-064D-87BC-D9481ABA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CC0-27EE-F794-527F-19236857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E074D-E010-9D8F-9E49-114692C0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1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A67F-370E-B975-383B-0A719577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40468-5A47-700F-5A25-3B5FB179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CB8E9-28E8-E94B-0AA6-80B8FA4A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0F564-2C59-A7E4-19B6-90DA041E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34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56FEA-BB08-4187-F8F4-981DC267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897E-0786-F7D6-D8C5-13AD64E1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33436-1B18-3E79-DC9B-7D385BD3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4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B171-04D5-44BD-67B2-4F687E7CC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C01E1-5E71-606B-87EB-370CC0D2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CEDA9-EE70-6210-9D91-18DCB6137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EF83B-EF0A-2D8E-66C3-D967881F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5B5D-53EF-91AC-2D1E-0C368636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A401D-DD62-1349-26D4-BA4D6264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3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52DC-10B2-13BE-91DA-CBF136A6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F7104-49B6-66B2-F8C0-2BF69981E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27672-66B8-332D-73B0-864E6B28F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92B19-4114-AC0E-8A23-6F63D72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CC19C-8390-5FAE-54D5-A1AF33B3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64B38-5E0C-91CF-17A5-CE859F70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00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7257-1913-7A68-1BA7-2C0320C9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033E-58F3-37D9-3CE3-F0339C9BF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5C9DD-E82E-BF56-5AE2-72E53A52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39CF-8CD4-5FDE-84BA-FDE3C60D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EB904-23BE-0C91-3FA5-1D7424A5F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0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5EBB-9CAB-E9D7-BAF4-1EC1DDE8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915B1-0D50-A205-5742-C43C2FF41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857DD-9E2A-795A-21A4-300D05260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1235-89FD-F2AC-8D60-EB7E828A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2729-FF39-14F4-08A9-9F615459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86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3B65E-4F5E-3C62-E3A6-06B725CA1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81078-C368-34EA-D8CC-52CF616C7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D4BA2-D75B-EBB4-617C-A0DAFE65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05F84-C506-B352-6B3C-52A2D186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5B442-26BD-13EC-2EEA-70CB7BAD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2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182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712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604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08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72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22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2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82F3-FA78-1BF6-EEFF-478FA82BF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423C7-AB11-EA7A-C4F7-C66C8C463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5156A-FA6C-EE07-C7D2-40DF6FE9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15E72-C3D2-8F5D-D481-5E090205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BC86-C40C-AADB-7934-12ABA10D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935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37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60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59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1446-5AE6-CA88-860B-57EF59F0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13693-E2CE-4678-487F-2105489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FF688-58FA-67F1-56FF-A5A280543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9D516-6E74-62BC-8A05-E07490B5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2DED-5949-D605-2B81-7C4A90E6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53E08-9759-388A-7A77-CE4A59A0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7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D2FD-52A8-46D1-6E5E-BBE8B44A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373C7-02B0-986C-D983-E899F744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FF1CD-165B-C292-859F-D50E030B6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77FB4-4C6C-C4AA-0C58-AF8880E7D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3943D-AA4F-7A4C-2A3B-3F0DF8DAA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45328-39D0-DBA5-D2CC-9A08F86E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8BC37-7591-DDFA-29DF-3E45856F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70F1F-26E5-4858-BCFD-39DEAA73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1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5A95-1EC7-44E8-30F9-05FF46E4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DA94F-D171-BC95-4576-EC208D32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96953-8308-68D5-6860-D1183A1D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500F4-BE3B-6E88-204A-D9A60E6F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0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4FEDB-B847-FD22-1FFA-495C922E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36B5E-6E6E-7463-D569-9F3CBB90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656FA-2045-9CD8-2A92-6274B4A7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BFCBC-116A-03B1-A0DB-9C0213C1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64B96-C68E-BB3C-7F58-A70BE7C35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A4564-FEC6-7D18-F503-EA6B26C6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C31E6-1C16-CF49-4653-F8F9B883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B9FBC-29C4-E184-CAA3-A6C17049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EE5BA-8C85-9920-43FE-8E0CAEC9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3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A8BB-E648-7249-E478-541A6C83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B669F-79E6-C31A-380F-6020E3718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C232E-7046-9512-04C0-E0EF34286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4D778-1D72-82B1-4909-16E7CCE7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A0D48-E2D6-A743-D977-D2C11C1E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CBBF-9F38-B179-A9B7-18E13F97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7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789"/>
            </a:gs>
            <a:gs pos="100000">
              <a:srgbClr val="080808"/>
            </a:gs>
            <a:gs pos="81000">
              <a:srgbClr val="080808"/>
            </a:gs>
            <a:gs pos="0">
              <a:srgbClr val="3E667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D5CFB-17C8-063B-8179-14BD8A2A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5529-F5C5-DFA0-AF91-522CAA60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36381-9A9B-E124-ECF6-16AB54120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EF8A1-4642-4C67-9B61-5A28799FA2ED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37F1-C829-B094-76A9-A6BE19BB6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F2DF-F945-E2B8-3967-DF2C4F6A4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BAA4DD-90B4-4040-84FB-8E0DDE012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8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rgbClr val="009789"/>
            </a:gs>
            <a:gs pos="100000">
              <a:srgbClr val="080808"/>
            </a:gs>
            <a:gs pos="81000">
              <a:srgbClr val="080808"/>
            </a:gs>
            <a:gs pos="0">
              <a:srgbClr val="3E667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6456A-D3A5-915F-813D-0C10B921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257E4-2EB4-D6EB-8484-60B800A95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90E9-F3D4-4529-748E-9D62F92DA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309BA6-0D84-4598-B112-2EA6DD4B0FF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8F2E-FDF8-DC40-5BEA-85F6CB5B6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C7A1-7754-AA59-0F72-48F1FFFF5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B8702-D7A4-4C77-A7C0-EF47E57391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789"/>
            </a:gs>
            <a:gs pos="100000">
              <a:srgbClr val="080808"/>
            </a:gs>
            <a:gs pos="81000">
              <a:srgbClr val="080808"/>
            </a:gs>
            <a:gs pos="0">
              <a:srgbClr val="3E667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6006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0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sv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4.jp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8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"/>
    </mc:Choice>
    <mc:Fallback xmlns="">
      <p:transition spd="slow" advTm="81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45FB7-CA04-6102-ED52-9DAE0112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graphical user interface, text, application">
            <a:extLst>
              <a:ext uri="{FF2B5EF4-FFF2-40B4-BE49-F238E27FC236}">
                <a16:creationId xmlns:a16="http://schemas.microsoft.com/office/drawing/2014/main" id="{10E6327C-B3B6-90A1-077F-6C8B6628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83" y="922468"/>
            <a:ext cx="1696721" cy="21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8E15EE-E449-889D-C263-1F09FEA96E01}"/>
              </a:ext>
            </a:extLst>
          </p:cNvPr>
          <p:cNvSpPr txBox="1"/>
          <p:nvPr/>
        </p:nvSpPr>
        <p:spPr>
          <a:xfrm>
            <a:off x="-227987" y="207723"/>
            <a:ext cx="362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Route to Market &amp; Traction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CFCDA-C1F3-3FE5-7773-3A0FEA4BBB52}"/>
              </a:ext>
            </a:extLst>
          </p:cNvPr>
          <p:cNvSpPr txBox="1"/>
          <p:nvPr/>
        </p:nvSpPr>
        <p:spPr>
          <a:xfrm>
            <a:off x="5304195" y="3111830"/>
            <a:ext cx="196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2,500 Firms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Highly Targeted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Memorable Ads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B &amp; C Audience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4457C-F943-8B38-0319-FC6E67EDB7C1}"/>
              </a:ext>
            </a:extLst>
          </p:cNvPr>
          <p:cNvSpPr/>
          <p:nvPr/>
        </p:nvSpPr>
        <p:spPr>
          <a:xfrm>
            <a:off x="0" y="4856480"/>
            <a:ext cx="12192000" cy="146304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3CBFA-14C5-B41E-E45B-CA726B42BFC0}"/>
              </a:ext>
            </a:extLst>
          </p:cNvPr>
          <p:cNvCxnSpPr>
            <a:cxnSpLocks/>
            <a:endCxn id="7" idx="3"/>
          </p:cNvCxnSpPr>
          <p:nvPr/>
        </p:nvCxnSpPr>
        <p:spPr>
          <a:xfrm>
            <a:off x="-1" y="5588000"/>
            <a:ext cx="12192001" cy="0"/>
          </a:xfrm>
          <a:prstGeom prst="line">
            <a:avLst/>
          </a:prstGeom>
          <a:ln w="79375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Unicorn with solid fill">
            <a:extLst>
              <a:ext uri="{FF2B5EF4-FFF2-40B4-BE49-F238E27FC236}">
                <a16:creationId xmlns:a16="http://schemas.microsoft.com/office/drawing/2014/main" id="{B1BA522F-2FBE-0E1C-8F96-708264ECF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4687" y="2829569"/>
            <a:ext cx="2609327" cy="2609327"/>
          </a:xfrm>
          <a:prstGeom prst="rect">
            <a:avLst/>
          </a:prstGeom>
        </p:spPr>
      </p:pic>
      <p:pic>
        <p:nvPicPr>
          <p:cNvPr id="14" name="Graphic 13" descr="Advertising outline">
            <a:extLst>
              <a:ext uri="{FF2B5EF4-FFF2-40B4-BE49-F238E27FC236}">
                <a16:creationId xmlns:a16="http://schemas.microsoft.com/office/drawing/2014/main" id="{9036DA18-20BC-8027-3A0C-B819D7A0A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37" y="3325617"/>
            <a:ext cx="2062480" cy="2062480"/>
          </a:xfrm>
          <a:prstGeom prst="rect">
            <a:avLst/>
          </a:prstGeom>
        </p:spPr>
      </p:pic>
      <p:pic>
        <p:nvPicPr>
          <p:cNvPr id="16" name="Graphic 15" descr="Steering Wheel with solid fill">
            <a:extLst>
              <a:ext uri="{FF2B5EF4-FFF2-40B4-BE49-F238E27FC236}">
                <a16:creationId xmlns:a16="http://schemas.microsoft.com/office/drawing/2014/main" id="{F448E24E-FF57-3879-512C-0AFD4063CA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34" y="4619369"/>
            <a:ext cx="914400" cy="868680"/>
          </a:xfrm>
          <a:prstGeom prst="rect">
            <a:avLst/>
          </a:prstGeom>
        </p:spPr>
      </p:pic>
      <p:pic>
        <p:nvPicPr>
          <p:cNvPr id="17" name="Graphic 16" descr="Steering Wheel with solid fill">
            <a:extLst>
              <a:ext uri="{FF2B5EF4-FFF2-40B4-BE49-F238E27FC236}">
                <a16:creationId xmlns:a16="http://schemas.microsoft.com/office/drawing/2014/main" id="{1D2CB44C-E540-FF9D-3F46-DD5AA10B7B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8468" y="4619369"/>
            <a:ext cx="914400" cy="86868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768AA0-95B3-EA0E-6E4E-A1E15081DF47}"/>
              </a:ext>
            </a:extLst>
          </p:cNvPr>
          <p:cNvSpPr/>
          <p:nvPr/>
        </p:nvSpPr>
        <p:spPr>
          <a:xfrm>
            <a:off x="1756887" y="3802380"/>
            <a:ext cx="2456973" cy="739652"/>
          </a:xfrm>
          <a:custGeom>
            <a:avLst/>
            <a:gdLst>
              <a:gd name="connsiteX0" fmla="*/ 2456973 w 2456973"/>
              <a:gd name="connsiteY0" fmla="*/ 0 h 739652"/>
              <a:gd name="connsiteX1" fmla="*/ 1313973 w 2456973"/>
              <a:gd name="connsiteY1" fmla="*/ 586740 h 739652"/>
              <a:gd name="connsiteX2" fmla="*/ 117633 w 2456973"/>
              <a:gd name="connsiteY2" fmla="*/ 731520 h 739652"/>
              <a:gd name="connsiteX3" fmla="*/ 110013 w 2456973"/>
              <a:gd name="connsiteY3" fmla="*/ 708660 h 7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973" h="739652">
                <a:moveTo>
                  <a:pt x="2456973" y="0"/>
                </a:moveTo>
                <a:cubicBezTo>
                  <a:pt x="2080418" y="232410"/>
                  <a:pt x="1703863" y="464820"/>
                  <a:pt x="1313973" y="586740"/>
                </a:cubicBezTo>
                <a:cubicBezTo>
                  <a:pt x="924083" y="708660"/>
                  <a:pt x="318293" y="711200"/>
                  <a:pt x="117633" y="731520"/>
                </a:cubicBezTo>
                <a:cubicBezTo>
                  <a:pt x="-83027" y="751840"/>
                  <a:pt x="13493" y="730250"/>
                  <a:pt x="110013" y="708660"/>
                </a:cubicBezTo>
              </a:path>
            </a:pathLst>
          </a:custGeom>
          <a:noFill/>
          <a:ln w="47625">
            <a:solidFill>
              <a:srgbClr val="0097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3D177C-A76C-41B1-9204-017FAE9A23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097" y="3729073"/>
            <a:ext cx="1603359" cy="7903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E76DD0F-292A-CB66-8360-560A1A85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1" y="922468"/>
            <a:ext cx="1696721" cy="141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- Wikipedia">
            <a:extLst>
              <a:ext uri="{FF2B5EF4-FFF2-40B4-BE49-F238E27FC236}">
                <a16:creationId xmlns:a16="http://schemas.microsoft.com/office/drawing/2014/main" id="{D8CD8C45-6C12-39A6-806E-A34D6CFB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1" y="2350045"/>
            <a:ext cx="604202" cy="6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kTok For Business">
            <a:extLst>
              <a:ext uri="{FF2B5EF4-FFF2-40B4-BE49-F238E27FC236}">
                <a16:creationId xmlns:a16="http://schemas.microsoft.com/office/drawing/2014/main" id="{C79D514B-C1A9-1B76-FE5F-4DC4EEA2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23" y="2349505"/>
            <a:ext cx="568643" cy="6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napchat on the App Store">
            <a:extLst>
              <a:ext uri="{FF2B5EF4-FFF2-40B4-BE49-F238E27FC236}">
                <a16:creationId xmlns:a16="http://schemas.microsoft.com/office/drawing/2014/main" id="{5DF5337F-D697-5542-5709-485258E5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66" y="2339097"/>
            <a:ext cx="529053" cy="60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D7DBA4-8D49-5BAA-F33D-09DECDE3B4AE}"/>
              </a:ext>
            </a:extLst>
          </p:cNvPr>
          <p:cNvSpPr txBox="1"/>
          <p:nvPr/>
        </p:nvSpPr>
        <p:spPr>
          <a:xfrm>
            <a:off x="5455921" y="879995"/>
            <a:ext cx="1696721" cy="21132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A61F2-7230-EC8F-15CD-BD9EF1D5CA9F}"/>
              </a:ext>
            </a:extLst>
          </p:cNvPr>
          <p:cNvSpPr txBox="1"/>
          <p:nvPr/>
        </p:nvSpPr>
        <p:spPr>
          <a:xfrm>
            <a:off x="8035760" y="905409"/>
            <a:ext cx="1696721" cy="21132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9BACA0-80C0-1EF4-F066-A0FA0D082B4B}"/>
              </a:ext>
            </a:extLst>
          </p:cNvPr>
          <p:cNvSpPr txBox="1"/>
          <p:nvPr/>
        </p:nvSpPr>
        <p:spPr>
          <a:xfrm>
            <a:off x="7764371" y="3142041"/>
            <a:ext cx="2229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Thought Leadership  Partnerships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Conferences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Surveys 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5E190C-5028-552A-696C-2037A208D1F8}"/>
              </a:ext>
            </a:extLst>
          </p:cNvPr>
          <p:cNvSpPr txBox="1"/>
          <p:nvPr/>
        </p:nvSpPr>
        <p:spPr>
          <a:xfrm>
            <a:off x="107034" y="2517344"/>
            <a:ext cx="196379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10 Paying Trials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Prototype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Idea Validation </a:t>
            </a:r>
          </a:p>
        </p:txBody>
      </p:sp>
    </p:spTree>
    <p:extLst>
      <p:ext uri="{BB962C8B-B14F-4D97-AF65-F5344CB8AC3E}">
        <p14:creationId xmlns:p14="http://schemas.microsoft.com/office/powerpoint/2010/main" val="487938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D12DB-A728-D0F9-5561-B1F2454CB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7B326E-F22E-DFB4-6B98-1BD3AA794109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The Ask &amp; Financials  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8032CCC-9844-D044-CE27-396C9FE19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317333"/>
              </p:ext>
            </p:extLst>
          </p:nvPr>
        </p:nvGraphicFramePr>
        <p:xfrm>
          <a:off x="5506720" y="885274"/>
          <a:ext cx="6421120" cy="375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map of ireland with a flag">
            <a:extLst>
              <a:ext uri="{FF2B5EF4-FFF2-40B4-BE49-F238E27FC236}">
                <a16:creationId xmlns:a16="http://schemas.microsoft.com/office/drawing/2014/main" id="{0E2C9615-081E-DE87-585C-427936FE5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752" y="5161280"/>
            <a:ext cx="643313" cy="438779"/>
          </a:xfrm>
          <a:prstGeom prst="rect">
            <a:avLst/>
          </a:prstGeom>
        </p:spPr>
      </p:pic>
      <p:pic>
        <p:nvPicPr>
          <p:cNvPr id="4" name="Picture 4" descr="Canada Map SVG, PNG - Canada Flag Svg, Canada Outline Svg, Canada Country Svg, Cut Files for Cricut, Silhouette image 1">
            <a:extLst>
              <a:ext uri="{FF2B5EF4-FFF2-40B4-BE49-F238E27FC236}">
                <a16:creationId xmlns:a16="http://schemas.microsoft.com/office/drawing/2014/main" id="{30281FB4-D130-D395-C612-ED9A3B5A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5650414"/>
            <a:ext cx="643313" cy="51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outh Africa Map SVG, PNG - South Africa Flag Svg, South Africa Outline Svg, South Africa Country Svg, Cut Files for Cricut, Silhouette image 1">
            <a:extLst>
              <a:ext uri="{FF2B5EF4-FFF2-40B4-BE49-F238E27FC236}">
                <a16:creationId xmlns:a16="http://schemas.microsoft.com/office/drawing/2014/main" id="{297274F3-61AA-4C7D-9201-06552883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6217920"/>
            <a:ext cx="643314" cy="4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0396992-A677-18A3-29EC-F910CBEB7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36383"/>
              </p:ext>
            </p:extLst>
          </p:nvPr>
        </p:nvGraphicFramePr>
        <p:xfrm>
          <a:off x="6705600" y="4644826"/>
          <a:ext cx="1026160" cy="20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">
                  <a:extLst>
                    <a:ext uri="{9D8B030D-6E8A-4147-A177-3AD203B41FA5}">
                      <a16:colId xmlns:a16="http://schemas.microsoft.com/office/drawing/2014/main" val="2311675809"/>
                    </a:ext>
                  </a:extLst>
                </a:gridCol>
              </a:tblGrid>
              <a:tr h="50279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 MONTSERRAT SEMIBOLD"/>
                        </a:rPr>
                        <a:t># Clients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72422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0589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63763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179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688E39-6ECC-BC5C-239E-6E472BB0F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846980"/>
              </p:ext>
            </p:extLst>
          </p:nvPr>
        </p:nvGraphicFramePr>
        <p:xfrm>
          <a:off x="8503920" y="4644826"/>
          <a:ext cx="1026160" cy="20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">
                  <a:extLst>
                    <a:ext uri="{9D8B030D-6E8A-4147-A177-3AD203B41FA5}">
                      <a16:colId xmlns:a16="http://schemas.microsoft.com/office/drawing/2014/main" val="2311675809"/>
                    </a:ext>
                  </a:extLst>
                </a:gridCol>
              </a:tblGrid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 MONTSERRAT SEMIBOLD"/>
                        </a:rPr>
                        <a:t># Clients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72422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0589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63763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1792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D4090D-F991-368A-14D7-A0599D3FF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42055"/>
              </p:ext>
            </p:extLst>
          </p:nvPr>
        </p:nvGraphicFramePr>
        <p:xfrm>
          <a:off x="10302240" y="4644826"/>
          <a:ext cx="1026160" cy="201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60">
                  <a:extLst>
                    <a:ext uri="{9D8B030D-6E8A-4147-A177-3AD203B41FA5}">
                      <a16:colId xmlns:a16="http://schemas.microsoft.com/office/drawing/2014/main" val="2311675809"/>
                    </a:ext>
                  </a:extLst>
                </a:gridCol>
              </a:tblGrid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 MONTSERRAT SEMIBOLD"/>
                        </a:rPr>
                        <a:t># Clients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72422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0589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63763"/>
                  </a:ext>
                </a:extLst>
              </a:tr>
              <a:tr h="50279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179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69709E-EE2C-7F2A-2EE0-89B31234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47255"/>
              </p:ext>
            </p:extLst>
          </p:nvPr>
        </p:nvGraphicFramePr>
        <p:xfrm>
          <a:off x="375920" y="1280837"/>
          <a:ext cx="449072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3137910993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7779789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Funding €125k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15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Pre – Money 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€1.1m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5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Funding Round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€125k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69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Post Money Valuation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€1.225m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20332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Post Money Investor Shareholding 10%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415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44826C9-D68F-7692-B7D5-192CFD3E0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960289"/>
              </p:ext>
            </p:extLst>
          </p:nvPr>
        </p:nvGraphicFramePr>
        <p:xfrm>
          <a:off x="375920" y="4394017"/>
          <a:ext cx="44907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80">
                  <a:extLst>
                    <a:ext uri="{9D8B030D-6E8A-4147-A177-3AD203B41FA5}">
                      <a16:colId xmlns:a16="http://schemas.microsoft.com/office/drawing/2014/main" val="717272974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3054516799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3088565886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val="416768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(-50%)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BASE CASE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(+50%)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101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EBITDA </a:t>
                      </a:r>
                    </a:p>
                  </a:txBody>
                  <a:tcPr marL="7620" marR="7620" marT="762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          1,335,495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2,670,990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 4,006,485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5241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Lower Mid  Range Multiple (8x)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       10,683,960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21,367,920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32,051,880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6522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Return Multiple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8.5X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17.1X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32.1X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300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Money Return (€125k)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          1,068,396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2,136,792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€          3,205,188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6619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IRR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0043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88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9A2C-7710-ACF2-2C30-92B60972C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5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"/>
    </mc:Choice>
    <mc:Fallback xmlns="">
      <p:transition spd="slow" advTm="815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74CE2-3CB5-A8F2-9B97-BF6D980B6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D234DC-7E53-3865-40F2-52DE219DCBAB}"/>
              </a:ext>
            </a:extLst>
          </p:cNvPr>
          <p:cNvSpPr txBox="1"/>
          <p:nvPr/>
        </p:nvSpPr>
        <p:spPr>
          <a:xfrm>
            <a:off x="537489" y="45513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2"/>
                </a:solidFill>
                <a:latin typeface=" MONTSERRAT SEMIBOLD"/>
              </a:rPr>
              <a:t>(ICP) </a:t>
            </a:r>
            <a:r>
              <a:rPr lang="en-GB" sz="3600" b="1" u="sng" dirty="0">
                <a:solidFill>
                  <a:schemeClr val="bg2"/>
                </a:solidFill>
                <a:latin typeface=" MONTSERRAT SEMIBOLD"/>
              </a:rPr>
              <a:t>Commission – Led </a:t>
            </a:r>
            <a:r>
              <a:rPr lang="en-GB" sz="3600" b="1" dirty="0">
                <a:solidFill>
                  <a:schemeClr val="bg2"/>
                </a:solidFill>
                <a:latin typeface=" MONTSERRAT SEMIBOLD"/>
              </a:rPr>
              <a:t>Advisors </a:t>
            </a:r>
            <a:endParaRPr lang="en-GB" sz="3600" dirty="0">
              <a:solidFill>
                <a:schemeClr val="bg2"/>
              </a:solidFill>
              <a:latin typeface=" MONTSERRAT S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F75D8-DED8-307E-A08C-07B1F689E299}"/>
              </a:ext>
            </a:extLst>
          </p:cNvPr>
          <p:cNvSpPr txBox="1"/>
          <p:nvPr/>
        </p:nvSpPr>
        <p:spPr>
          <a:xfrm>
            <a:off x="874092" y="2203155"/>
            <a:ext cx="887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Financial Generalists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3DB79-9AD7-FA93-AB6A-8CC446AF8C96}"/>
              </a:ext>
            </a:extLst>
          </p:cNvPr>
          <p:cNvSpPr txBox="1"/>
          <p:nvPr/>
        </p:nvSpPr>
        <p:spPr>
          <a:xfrm>
            <a:off x="884252" y="3873271"/>
            <a:ext cx="787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Majority AUA &amp; Clients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C0BF9-BFDF-99CB-6312-FD1D6A2246BD}"/>
              </a:ext>
            </a:extLst>
          </p:cNvPr>
          <p:cNvSpPr txBox="1"/>
          <p:nvPr/>
        </p:nvSpPr>
        <p:spPr>
          <a:xfrm>
            <a:off x="884254" y="3010811"/>
            <a:ext cx="787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Micro – SME’s / Limited Resources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1D2BB5-77E6-6B1D-BC02-B81C618CD796}"/>
              </a:ext>
            </a:extLst>
          </p:cNvPr>
          <p:cNvSpPr txBox="1"/>
          <p:nvPr/>
        </p:nvSpPr>
        <p:spPr>
          <a:xfrm>
            <a:off x="884254" y="4735731"/>
            <a:ext cx="9854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“Broker” model &amp; advisor revenue under pressure because ; </a:t>
            </a:r>
          </a:p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endParaRPr lang="en-GB" sz="2400" dirty="0">
              <a:solidFill>
                <a:schemeClr val="bg2"/>
              </a:solidFill>
              <a:latin typeface=" MONTSERRAT REGULAR"/>
            </a:endParaRPr>
          </a:p>
          <a:p>
            <a:pPr marL="2800350" lvl="5" indent="-514350">
              <a:buClr>
                <a:srgbClr val="009789"/>
              </a:buClr>
              <a:buFont typeface="+mj-lt"/>
              <a:buAutoNum type="romanUcPeriod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Tightening regulations </a:t>
            </a:r>
          </a:p>
          <a:p>
            <a:pPr marL="2800350" lvl="5" indent="-514350">
              <a:buClr>
                <a:srgbClr val="009789"/>
              </a:buClr>
              <a:buFont typeface="+mj-lt"/>
              <a:buAutoNum type="romanUcPeriod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Harder to demonstrate value to clients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637BA9-D7AA-D037-BB55-6853CBC79B39}"/>
              </a:ext>
            </a:extLst>
          </p:cNvPr>
          <p:cNvSpPr txBox="1"/>
          <p:nvPr/>
        </p:nvSpPr>
        <p:spPr>
          <a:xfrm>
            <a:off x="884252" y="1421477"/>
            <a:ext cx="10190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9789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chemeClr val="bg2"/>
                </a:solidFill>
                <a:latin typeface=" MONTSERRAT REGULAR"/>
              </a:rPr>
              <a:t>Recommend products , renumerated by product provider </a:t>
            </a:r>
          </a:p>
        </p:txBody>
      </p:sp>
    </p:spTree>
    <p:extLst>
      <p:ext uri="{BB962C8B-B14F-4D97-AF65-F5344CB8AC3E}">
        <p14:creationId xmlns:p14="http://schemas.microsoft.com/office/powerpoint/2010/main" val="425791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9DDF3-8BC1-30F8-A17C-81517B602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 cartoon illustration of a friendly-looking man, standing confidently with a professional yet approachable demeanor. He is dressed in a smart-casual outfit, wearing a button-up shirt and trousers. The background is simple and neutral, emphasizing the character. The man has a warm smile and a welcoming posture, suitable for a client-focused setting.">
            <a:extLst>
              <a:ext uri="{FF2B5EF4-FFF2-40B4-BE49-F238E27FC236}">
                <a16:creationId xmlns:a16="http://schemas.microsoft.com/office/drawing/2014/main" id="{1239288F-235A-FAF9-5CAC-CB10D7D2C4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1B5B6-6934-397A-4F07-2C6B9120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6" y="1583617"/>
            <a:ext cx="918381" cy="1431846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sp>
        <p:nvSpPr>
          <p:cNvPr id="8" name="AutoShape 4" descr="A cartoon illustration of a friendly-looking woman, standing confidently with a professional yet approachable demeanor. She is dressed in a smart-casual outfit, wearing a blouse and trousers. The background is simple and neutral, emphasizing the character. The woman has a warm smile and a welcoming posture, suitable for a client-focused setting.">
            <a:extLst>
              <a:ext uri="{FF2B5EF4-FFF2-40B4-BE49-F238E27FC236}">
                <a16:creationId xmlns:a16="http://schemas.microsoft.com/office/drawing/2014/main" id="{D11FD99C-2626-C9A8-BE33-CC63B77CCE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96B1B-2205-ECAA-EBFA-28006C834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473" y="1578569"/>
            <a:ext cx="918380" cy="1431846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ECE274-2A2F-A725-9E64-F9837092604D}"/>
              </a:ext>
            </a:extLst>
          </p:cNvPr>
          <p:cNvSpPr txBox="1"/>
          <p:nvPr/>
        </p:nvSpPr>
        <p:spPr>
          <a:xfrm>
            <a:off x="3290792" y="2179418"/>
            <a:ext cx="214971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50 Years of Age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Seeking </a:t>
            </a: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p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ension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 advice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noProof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Two legacy policies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ns-Serif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€</a:t>
            </a:r>
            <a:r>
              <a:rPr lang="en-GB" sz="16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300k Value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98BFFE-5BC7-F0A9-C061-36CBDBF0932B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  <a:latin typeface=" MONTSERRAT SEMIBOLD"/>
              </a:rPr>
              <a:t>Typical Commission – Led </a:t>
            </a:r>
            <a:r>
              <a:rPr lang="en-GB" sz="3600" dirty="0">
                <a:solidFill>
                  <a:srgbClr val="FF0000"/>
                </a:solidFill>
                <a:latin typeface=" MONTSERRAT SEMIBOLD"/>
              </a:rPr>
              <a:t>Conflict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035B06-77B0-CB4D-A690-2F53C7A01A0D}"/>
              </a:ext>
            </a:extLst>
          </p:cNvPr>
          <p:cNvCxnSpPr>
            <a:cxnSpLocks/>
          </p:cNvCxnSpPr>
          <p:nvPr/>
        </p:nvCxnSpPr>
        <p:spPr>
          <a:xfrm>
            <a:off x="2773345" y="1967535"/>
            <a:ext cx="3475055" cy="0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Businessman in the hallway">
            <a:extLst>
              <a:ext uri="{FF2B5EF4-FFF2-40B4-BE49-F238E27FC236}">
                <a16:creationId xmlns:a16="http://schemas.microsoft.com/office/drawing/2014/main" id="{218048F2-11A2-D39F-D68A-65FD91F56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92" y="1530314"/>
            <a:ext cx="2342203" cy="1450072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640832-BB6C-DF99-C758-92CEF29F2BEE}"/>
              </a:ext>
            </a:extLst>
          </p:cNvPr>
          <p:cNvCxnSpPr>
            <a:cxnSpLocks/>
          </p:cNvCxnSpPr>
          <p:nvPr/>
        </p:nvCxnSpPr>
        <p:spPr>
          <a:xfrm>
            <a:off x="7506120" y="3429000"/>
            <a:ext cx="2171078" cy="0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490E589-E730-9AAF-3789-8F8DF5437CAC}"/>
              </a:ext>
            </a:extLst>
          </p:cNvPr>
          <p:cNvSpPr txBox="1"/>
          <p:nvPr/>
        </p:nvSpPr>
        <p:spPr>
          <a:xfrm>
            <a:off x="9757583" y="2853731"/>
            <a:ext cx="214971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Consolidate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Use existing provider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New risk assessment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Re-config fund choices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CC00E3-B366-EED5-D1B3-4A078A54714B}"/>
              </a:ext>
            </a:extLst>
          </p:cNvPr>
          <p:cNvCxnSpPr>
            <a:cxnSpLocks/>
          </p:cNvCxnSpPr>
          <p:nvPr/>
        </p:nvCxnSpPr>
        <p:spPr>
          <a:xfrm>
            <a:off x="7506120" y="2980386"/>
            <a:ext cx="0" cy="480531"/>
          </a:xfrm>
          <a:prstGeom prst="line">
            <a:avLst/>
          </a:prstGeom>
          <a:ln w="60325">
            <a:solidFill>
              <a:srgbClr val="00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4C8A375-F9B6-0EBE-1492-C40995CF40D6}"/>
              </a:ext>
            </a:extLst>
          </p:cNvPr>
          <p:cNvSpPr txBox="1"/>
          <p:nvPr/>
        </p:nvSpPr>
        <p:spPr>
          <a:xfrm>
            <a:off x="163265" y="1149405"/>
            <a:ext cx="237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  <a:latin typeface=" MONTSERRAT SEMIBOLD"/>
              </a:rPr>
              <a:t>Clients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C1D830-1F31-BE37-2427-36C53508636F}"/>
              </a:ext>
            </a:extLst>
          </p:cNvPr>
          <p:cNvSpPr txBox="1"/>
          <p:nvPr/>
        </p:nvSpPr>
        <p:spPr>
          <a:xfrm>
            <a:off x="6488171" y="1081700"/>
            <a:ext cx="237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  <a:latin typeface=" MONTSERRAT SEMIBOLD"/>
              </a:rPr>
              <a:t>Advisor  </a:t>
            </a:r>
          </a:p>
        </p:txBody>
      </p:sp>
      <p:pic>
        <p:nvPicPr>
          <p:cNvPr id="10" name="Graphic 9" descr="Checkbox Crossed with solid fill">
            <a:extLst>
              <a:ext uri="{FF2B5EF4-FFF2-40B4-BE49-F238E27FC236}">
                <a16:creationId xmlns:a16="http://schemas.microsoft.com/office/drawing/2014/main" id="{329FAAC6-DD8E-931E-C421-A6A0DAD31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5863" y="2454546"/>
            <a:ext cx="2714132" cy="1875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96B6D-43D4-5F24-250A-ADAB72D5510B}"/>
              </a:ext>
            </a:extLst>
          </p:cNvPr>
          <p:cNvSpPr txBox="1"/>
          <p:nvPr/>
        </p:nvSpPr>
        <p:spPr>
          <a:xfrm>
            <a:off x="9677198" y="2043339"/>
            <a:ext cx="240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 MONTSERRAT REGULAR"/>
              </a:rPr>
              <a:t>No </a:t>
            </a:r>
            <a:r>
              <a:rPr lang="en-GB" b="1" u="sng" dirty="0">
                <a:solidFill>
                  <a:srgbClr val="FF0000"/>
                </a:solidFill>
                <a:latin typeface=" MONTSERRAT REGULAR"/>
              </a:rPr>
              <a:t>New </a:t>
            </a:r>
            <a:r>
              <a:rPr lang="en-GB" b="1" dirty="0">
                <a:solidFill>
                  <a:srgbClr val="FF0000"/>
                </a:solidFill>
                <a:latin typeface=" MONTSERRAT REGULAR"/>
              </a:rPr>
              <a:t>Product = No Commission </a:t>
            </a:r>
          </a:p>
        </p:txBody>
      </p:sp>
    </p:spTree>
    <p:extLst>
      <p:ext uri="{BB962C8B-B14F-4D97-AF65-F5344CB8AC3E}">
        <p14:creationId xmlns:p14="http://schemas.microsoft.com/office/powerpoint/2010/main" val="254080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D6BF2-13D0-7B51-C60A-F0F9B0AE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 cartoon illustration of a friendly-looking man, standing confidently with a professional yet approachable demeanor. He is dressed in a smart-casual outfit, wearing a button-up shirt and trousers. The background is simple and neutral, emphasizing the character. The man has a warm smile and a welcoming posture, suitable for a client-focused setting.">
            <a:extLst>
              <a:ext uri="{FF2B5EF4-FFF2-40B4-BE49-F238E27FC236}">
                <a16:creationId xmlns:a16="http://schemas.microsoft.com/office/drawing/2014/main" id="{584528C8-9A10-B0E0-23BA-D1E93F7536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7E65C-89A6-B8D5-3550-C45A3F680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06" y="1583617"/>
            <a:ext cx="918381" cy="1431846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sp>
        <p:nvSpPr>
          <p:cNvPr id="8" name="AutoShape 4" descr="A cartoon illustration of a friendly-looking woman, standing confidently with a professional yet approachable demeanor. She is dressed in a smart-casual outfit, wearing a blouse and trousers. The background is simple and neutral, emphasizing the character. The woman has a warm smile and a welcoming posture, suitable for a client-focused setting.">
            <a:extLst>
              <a:ext uri="{FF2B5EF4-FFF2-40B4-BE49-F238E27FC236}">
                <a16:creationId xmlns:a16="http://schemas.microsoft.com/office/drawing/2014/main" id="{505A1542-D2B4-44C0-019B-4613488A51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5FF441-91DB-81C3-2EC5-1994EBF2F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473" y="1578569"/>
            <a:ext cx="918380" cy="1431846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30103DC-F040-8274-C06C-AB241ED6002C}"/>
              </a:ext>
            </a:extLst>
          </p:cNvPr>
          <p:cNvCxnSpPr>
            <a:cxnSpLocks/>
          </p:cNvCxnSpPr>
          <p:nvPr/>
        </p:nvCxnSpPr>
        <p:spPr>
          <a:xfrm>
            <a:off x="2773345" y="1967535"/>
            <a:ext cx="3475055" cy="0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Businessman in the hallway">
            <a:extLst>
              <a:ext uri="{FF2B5EF4-FFF2-40B4-BE49-F238E27FC236}">
                <a16:creationId xmlns:a16="http://schemas.microsoft.com/office/drawing/2014/main" id="{F5F55EDB-46B2-778B-87F8-6692C99AC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92" y="1530314"/>
            <a:ext cx="2342203" cy="1450072"/>
          </a:xfrm>
          <a:prstGeom prst="rect">
            <a:avLst/>
          </a:prstGeom>
          <a:ln w="38100">
            <a:solidFill>
              <a:srgbClr val="009789"/>
            </a:solidFill>
          </a:ln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37E1DF4-0EE4-D5A4-38BB-9DAC80AF5626}"/>
              </a:ext>
            </a:extLst>
          </p:cNvPr>
          <p:cNvCxnSpPr>
            <a:cxnSpLocks/>
          </p:cNvCxnSpPr>
          <p:nvPr/>
        </p:nvCxnSpPr>
        <p:spPr>
          <a:xfrm>
            <a:off x="7506120" y="3429000"/>
            <a:ext cx="2171078" cy="0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A2A2E1-764D-25FD-617E-3BA812B7B0A0}"/>
              </a:ext>
            </a:extLst>
          </p:cNvPr>
          <p:cNvCxnSpPr>
            <a:cxnSpLocks/>
          </p:cNvCxnSpPr>
          <p:nvPr/>
        </p:nvCxnSpPr>
        <p:spPr>
          <a:xfrm>
            <a:off x="7506120" y="2980386"/>
            <a:ext cx="0" cy="480531"/>
          </a:xfrm>
          <a:prstGeom prst="line">
            <a:avLst/>
          </a:prstGeom>
          <a:ln w="60325">
            <a:solidFill>
              <a:srgbClr val="00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B3A3861-9118-F307-4879-78DBD03D7AE1}"/>
              </a:ext>
            </a:extLst>
          </p:cNvPr>
          <p:cNvSpPr txBox="1"/>
          <p:nvPr/>
        </p:nvSpPr>
        <p:spPr>
          <a:xfrm>
            <a:off x="163265" y="1149405"/>
            <a:ext cx="237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  <a:latin typeface=" MONTSERRAT SEMIBOLD"/>
              </a:rPr>
              <a:t>Clients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4A33DF-422A-F043-64B3-4D08901FE99F}"/>
              </a:ext>
            </a:extLst>
          </p:cNvPr>
          <p:cNvSpPr txBox="1"/>
          <p:nvPr/>
        </p:nvSpPr>
        <p:spPr>
          <a:xfrm>
            <a:off x="6488171" y="1081700"/>
            <a:ext cx="237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  <a:latin typeface=" MONTSERRAT SEMIBOLD"/>
              </a:rPr>
              <a:t>Advisor  </a:t>
            </a:r>
          </a:p>
        </p:txBody>
      </p:sp>
      <p:pic>
        <p:nvPicPr>
          <p:cNvPr id="49" name="Picture 10" descr="Irish Life - Wikipedia">
            <a:extLst>
              <a:ext uri="{FF2B5EF4-FFF2-40B4-BE49-F238E27FC236}">
                <a16:creationId xmlns:a16="http://schemas.microsoft.com/office/drawing/2014/main" id="{F75C860A-A4FA-B66F-035A-3951C5A1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2" y="4910005"/>
            <a:ext cx="1463374" cy="1034544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Standard Life Ireland | Brokers Ireland">
            <a:extLst>
              <a:ext uri="{FF2B5EF4-FFF2-40B4-BE49-F238E27FC236}">
                <a16:creationId xmlns:a16="http://schemas.microsoft.com/office/drawing/2014/main" id="{6C89DC5B-70C2-6150-CA7E-60BAC0A9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9" y="4952516"/>
            <a:ext cx="1509032" cy="1034545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Company Announcement">
            <a:extLst>
              <a:ext uri="{FF2B5EF4-FFF2-40B4-BE49-F238E27FC236}">
                <a16:creationId xmlns:a16="http://schemas.microsoft.com/office/drawing/2014/main" id="{8B787500-1073-D0A1-137E-5033C414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29" y="4933622"/>
            <a:ext cx="1434179" cy="1053439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0" descr="Aviva">
            <a:extLst>
              <a:ext uri="{FF2B5EF4-FFF2-40B4-BE49-F238E27FC236}">
                <a16:creationId xmlns:a16="http://schemas.microsoft.com/office/drawing/2014/main" id="{E926B8AD-4033-83D2-9BA7-45EE767C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67" y="4933620"/>
            <a:ext cx="1324501" cy="1053441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Royal London Group - Wikipedia">
            <a:extLst>
              <a:ext uri="{FF2B5EF4-FFF2-40B4-BE49-F238E27FC236}">
                <a16:creationId xmlns:a16="http://schemas.microsoft.com/office/drawing/2014/main" id="{13E1E36B-C836-EB85-C438-F39718DD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16" y="4933620"/>
            <a:ext cx="1396648" cy="1041349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9CDC136-2A97-E038-1C66-973D6E101240}"/>
              </a:ext>
            </a:extLst>
          </p:cNvPr>
          <p:cNvSpPr txBox="1"/>
          <p:nvPr/>
        </p:nvSpPr>
        <p:spPr>
          <a:xfrm>
            <a:off x="304717" y="6198896"/>
            <a:ext cx="15501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noProof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12k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Upfront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756EE9-CE50-BA3B-0CAA-091C4946BB2A}"/>
              </a:ext>
            </a:extLst>
          </p:cNvPr>
          <p:cNvSpPr txBox="1"/>
          <p:nvPr/>
        </p:nvSpPr>
        <p:spPr>
          <a:xfrm>
            <a:off x="2248287" y="6198896"/>
            <a:ext cx="15281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noProof="0" dirty="0">
                <a:solidFill>
                  <a:srgbClr val="FF0000"/>
                </a:solidFill>
                <a:latin typeface="Sans-Serif"/>
                <a:cs typeface="Arial"/>
                <a:sym typeface="Arial"/>
              </a:rPr>
              <a:t>0k Existing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1BA5D7-498D-A321-6433-31C9616C1296}"/>
              </a:ext>
            </a:extLst>
          </p:cNvPr>
          <p:cNvSpPr txBox="1"/>
          <p:nvPr/>
        </p:nvSpPr>
        <p:spPr>
          <a:xfrm>
            <a:off x="4365649" y="6229674"/>
            <a:ext cx="15281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noProof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6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k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Upfront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1B1C38-0A72-3638-216B-A133103ECC25}"/>
              </a:ext>
            </a:extLst>
          </p:cNvPr>
          <p:cNvSpPr txBox="1"/>
          <p:nvPr/>
        </p:nvSpPr>
        <p:spPr>
          <a:xfrm>
            <a:off x="10126315" y="6229674"/>
            <a:ext cx="13966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noProof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18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k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Upfront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pic>
        <p:nvPicPr>
          <p:cNvPr id="60" name="Picture 6" descr="Zurich Life Insurance — Life Insurance ...">
            <a:extLst>
              <a:ext uri="{FF2B5EF4-FFF2-40B4-BE49-F238E27FC236}">
                <a16:creationId xmlns:a16="http://schemas.microsoft.com/office/drawing/2014/main" id="{402AE0F2-DC7E-C346-9B7D-2EF58C0B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18" y="4933620"/>
            <a:ext cx="1541743" cy="991389"/>
          </a:xfrm>
          <a:prstGeom prst="rect">
            <a:avLst/>
          </a:prstGeom>
          <a:noFill/>
          <a:ln w="38100">
            <a:solidFill>
              <a:srgbClr val="00978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23F171A-D420-E58B-DDBE-8D5F8E6629CF}"/>
              </a:ext>
            </a:extLst>
          </p:cNvPr>
          <p:cNvSpPr txBox="1"/>
          <p:nvPr/>
        </p:nvSpPr>
        <p:spPr>
          <a:xfrm>
            <a:off x="6328540" y="6246190"/>
            <a:ext cx="15281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dirty="0">
                <a:solidFill>
                  <a:srgbClr val="FF0000"/>
                </a:solidFill>
                <a:latin typeface="Sans-Serif"/>
                <a:cs typeface="Arial"/>
                <a:sym typeface="Arial"/>
              </a:rPr>
              <a:t>0k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Existing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183047-4EB0-F275-B0AB-ABE2A07F0387}"/>
              </a:ext>
            </a:extLst>
          </p:cNvPr>
          <p:cNvSpPr txBox="1"/>
          <p:nvPr/>
        </p:nvSpPr>
        <p:spPr>
          <a:xfrm>
            <a:off x="8241119" y="6213065"/>
            <a:ext cx="15281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€</a:t>
            </a:r>
            <a:r>
              <a:rPr lang="en-GB" sz="1400" b="1" kern="0" noProof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12k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Upfront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cs typeface="Arial"/>
                <a:sym typeface="Arial"/>
              </a:rPr>
              <a:t> </a:t>
            </a:r>
            <a:r>
              <a:rPr lang="en-GB" sz="14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€1.5k Recurring</a:t>
            </a:r>
            <a:endParaRPr kumimoji="0" lang="en-GB" sz="1400" b="1" i="0" u="none" strike="noStrike" kern="0" cap="none" spc="0" normalizeH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cs typeface="Arial"/>
              <a:sym typeface="Arial"/>
            </a:endParaRPr>
          </a:p>
        </p:txBody>
      </p:sp>
      <p:cxnSp>
        <p:nvCxnSpPr>
          <p:cNvPr id="10241" name="Straight Connector 10240">
            <a:extLst>
              <a:ext uri="{FF2B5EF4-FFF2-40B4-BE49-F238E27FC236}">
                <a16:creationId xmlns:a16="http://schemas.microsoft.com/office/drawing/2014/main" id="{92770857-E78D-9CC4-9C8A-D8B4AEC961F2}"/>
              </a:ext>
            </a:extLst>
          </p:cNvPr>
          <p:cNvCxnSpPr>
            <a:cxnSpLocks/>
          </p:cNvCxnSpPr>
          <p:nvPr/>
        </p:nvCxnSpPr>
        <p:spPr>
          <a:xfrm>
            <a:off x="7506120" y="3430050"/>
            <a:ext cx="0" cy="750064"/>
          </a:xfrm>
          <a:prstGeom prst="line">
            <a:avLst/>
          </a:prstGeom>
          <a:ln w="60325">
            <a:solidFill>
              <a:srgbClr val="00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4" name="Straight Connector 10243">
            <a:extLst>
              <a:ext uri="{FF2B5EF4-FFF2-40B4-BE49-F238E27FC236}">
                <a16:creationId xmlns:a16="http://schemas.microsoft.com/office/drawing/2014/main" id="{57E00160-C37E-068B-880B-B4C56733133C}"/>
              </a:ext>
            </a:extLst>
          </p:cNvPr>
          <p:cNvCxnSpPr>
            <a:cxnSpLocks/>
          </p:cNvCxnSpPr>
          <p:nvPr/>
        </p:nvCxnSpPr>
        <p:spPr>
          <a:xfrm flipH="1" flipV="1">
            <a:off x="1075589" y="4149839"/>
            <a:ext cx="6430531" cy="5237"/>
          </a:xfrm>
          <a:prstGeom prst="line">
            <a:avLst/>
          </a:prstGeom>
          <a:ln w="60325">
            <a:solidFill>
              <a:srgbClr val="00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8" name="Straight Connector 10247">
            <a:extLst>
              <a:ext uri="{FF2B5EF4-FFF2-40B4-BE49-F238E27FC236}">
                <a16:creationId xmlns:a16="http://schemas.microsoft.com/office/drawing/2014/main" id="{2B9816BA-2C56-7CB4-6C72-5E84CF02A94C}"/>
              </a:ext>
            </a:extLst>
          </p:cNvPr>
          <p:cNvCxnSpPr>
            <a:cxnSpLocks/>
          </p:cNvCxnSpPr>
          <p:nvPr/>
        </p:nvCxnSpPr>
        <p:spPr>
          <a:xfrm flipH="1">
            <a:off x="7490518" y="4156125"/>
            <a:ext cx="3341922" cy="0"/>
          </a:xfrm>
          <a:prstGeom prst="line">
            <a:avLst/>
          </a:prstGeom>
          <a:ln w="60325">
            <a:solidFill>
              <a:srgbClr val="00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3" name="Straight Arrow Connector 10252">
            <a:extLst>
              <a:ext uri="{FF2B5EF4-FFF2-40B4-BE49-F238E27FC236}">
                <a16:creationId xmlns:a16="http://schemas.microsoft.com/office/drawing/2014/main" id="{93ACBFBD-41C3-8107-9FD1-EFF69D113950}"/>
              </a:ext>
            </a:extLst>
          </p:cNvPr>
          <p:cNvCxnSpPr>
            <a:cxnSpLocks/>
          </p:cNvCxnSpPr>
          <p:nvPr/>
        </p:nvCxnSpPr>
        <p:spPr>
          <a:xfrm>
            <a:off x="1096462" y="4118720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Straight Arrow Connector 10257">
            <a:extLst>
              <a:ext uri="{FF2B5EF4-FFF2-40B4-BE49-F238E27FC236}">
                <a16:creationId xmlns:a16="http://schemas.microsoft.com/office/drawing/2014/main" id="{C7E06331-6CF4-B04B-92BF-02DAEA1B81A9}"/>
              </a:ext>
            </a:extLst>
          </p:cNvPr>
          <p:cNvCxnSpPr>
            <a:cxnSpLocks/>
          </p:cNvCxnSpPr>
          <p:nvPr/>
        </p:nvCxnSpPr>
        <p:spPr>
          <a:xfrm>
            <a:off x="3123382" y="4180114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9" name="Straight Arrow Connector 10258">
            <a:extLst>
              <a:ext uri="{FF2B5EF4-FFF2-40B4-BE49-F238E27FC236}">
                <a16:creationId xmlns:a16="http://schemas.microsoft.com/office/drawing/2014/main" id="{D2B175E9-9F03-8FA5-E776-501EDF140DA6}"/>
              </a:ext>
            </a:extLst>
          </p:cNvPr>
          <p:cNvCxnSpPr>
            <a:cxnSpLocks/>
          </p:cNvCxnSpPr>
          <p:nvPr/>
        </p:nvCxnSpPr>
        <p:spPr>
          <a:xfrm>
            <a:off x="5060307" y="4180114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1" name="Straight Arrow Connector 10260">
            <a:extLst>
              <a:ext uri="{FF2B5EF4-FFF2-40B4-BE49-F238E27FC236}">
                <a16:creationId xmlns:a16="http://schemas.microsoft.com/office/drawing/2014/main" id="{B6D6FFEF-5C4A-8622-FAF4-0EDED555A3E0}"/>
              </a:ext>
            </a:extLst>
          </p:cNvPr>
          <p:cNvCxnSpPr>
            <a:cxnSpLocks/>
          </p:cNvCxnSpPr>
          <p:nvPr/>
        </p:nvCxnSpPr>
        <p:spPr>
          <a:xfrm>
            <a:off x="7061340" y="4177339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2" name="Straight Arrow Connector 10261">
            <a:extLst>
              <a:ext uri="{FF2B5EF4-FFF2-40B4-BE49-F238E27FC236}">
                <a16:creationId xmlns:a16="http://schemas.microsoft.com/office/drawing/2014/main" id="{1CEBD5BF-101C-CC27-F189-363ACFDFC67D}"/>
              </a:ext>
            </a:extLst>
          </p:cNvPr>
          <p:cNvCxnSpPr>
            <a:cxnSpLocks/>
          </p:cNvCxnSpPr>
          <p:nvPr/>
        </p:nvCxnSpPr>
        <p:spPr>
          <a:xfrm>
            <a:off x="8974062" y="4177339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3" name="Straight Arrow Connector 10262">
            <a:extLst>
              <a:ext uri="{FF2B5EF4-FFF2-40B4-BE49-F238E27FC236}">
                <a16:creationId xmlns:a16="http://schemas.microsoft.com/office/drawing/2014/main" id="{5FB4DB97-4EDA-1EE1-57BA-337D35C37EF2}"/>
              </a:ext>
            </a:extLst>
          </p:cNvPr>
          <p:cNvCxnSpPr>
            <a:cxnSpLocks/>
          </p:cNvCxnSpPr>
          <p:nvPr/>
        </p:nvCxnSpPr>
        <p:spPr>
          <a:xfrm>
            <a:off x="10799239" y="4149839"/>
            <a:ext cx="0" cy="658038"/>
          </a:xfrm>
          <a:prstGeom prst="straightConnector1">
            <a:avLst/>
          </a:prstGeom>
          <a:ln w="57150">
            <a:solidFill>
              <a:srgbClr val="009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5" name="TextBox 10264">
            <a:extLst>
              <a:ext uri="{FF2B5EF4-FFF2-40B4-BE49-F238E27FC236}">
                <a16:creationId xmlns:a16="http://schemas.microsoft.com/office/drawing/2014/main" id="{34EA1C43-D728-5AC4-87A1-1F4E81F5E4B7}"/>
              </a:ext>
            </a:extLst>
          </p:cNvPr>
          <p:cNvSpPr txBox="1"/>
          <p:nvPr/>
        </p:nvSpPr>
        <p:spPr>
          <a:xfrm>
            <a:off x="9757583" y="2853731"/>
            <a:ext cx="214971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Consolidate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Use existing provider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New risk rating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Re-config fund choices </a:t>
            </a:r>
          </a:p>
        </p:txBody>
      </p:sp>
      <p:sp>
        <p:nvSpPr>
          <p:cNvPr id="10266" name="TextBox 10265">
            <a:extLst>
              <a:ext uri="{FF2B5EF4-FFF2-40B4-BE49-F238E27FC236}">
                <a16:creationId xmlns:a16="http://schemas.microsoft.com/office/drawing/2014/main" id="{96E633DE-9187-3356-9A1B-F60CF45F89C0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  <a:latin typeface=" MONTSERRAT SEMIBOLD"/>
              </a:rPr>
              <a:t>Typical Commission – Led </a:t>
            </a:r>
            <a:r>
              <a:rPr lang="en-GB" sz="3600" dirty="0">
                <a:solidFill>
                  <a:srgbClr val="FF0000"/>
                </a:solidFill>
                <a:latin typeface=" MONTSERRAT SEMIBOLD"/>
              </a:rPr>
              <a:t>Conflict </a:t>
            </a:r>
          </a:p>
        </p:txBody>
      </p:sp>
      <p:pic>
        <p:nvPicPr>
          <p:cNvPr id="10268" name="Graphic 10267" descr="Checkbox Crossed with solid fill">
            <a:extLst>
              <a:ext uri="{FF2B5EF4-FFF2-40B4-BE49-F238E27FC236}">
                <a16:creationId xmlns:a16="http://schemas.microsoft.com/office/drawing/2014/main" id="{826ADDC7-425E-D212-9154-DBFA43F79F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5863" y="2454546"/>
            <a:ext cx="2714132" cy="1875588"/>
          </a:xfrm>
          <a:prstGeom prst="rect">
            <a:avLst/>
          </a:prstGeom>
        </p:spPr>
      </p:pic>
      <p:sp>
        <p:nvSpPr>
          <p:cNvPr id="10269" name="TextBox 10268">
            <a:extLst>
              <a:ext uri="{FF2B5EF4-FFF2-40B4-BE49-F238E27FC236}">
                <a16:creationId xmlns:a16="http://schemas.microsoft.com/office/drawing/2014/main" id="{FAF366E9-39C9-0D8A-4AD9-DA91BC3DBD35}"/>
              </a:ext>
            </a:extLst>
          </p:cNvPr>
          <p:cNvSpPr txBox="1"/>
          <p:nvPr/>
        </p:nvSpPr>
        <p:spPr>
          <a:xfrm>
            <a:off x="3290792" y="2179418"/>
            <a:ext cx="214971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50 Years of Age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Seeking </a:t>
            </a:r>
            <a:r>
              <a:rPr lang="en-GB" sz="1600" kern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p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ension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 advice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600" kern="0" noProof="0" dirty="0">
                <a:solidFill>
                  <a:srgbClr val="000000"/>
                </a:solidFill>
                <a:latin typeface="Sans-Serif"/>
                <a:cs typeface="Arial"/>
                <a:sym typeface="Arial"/>
              </a:rPr>
              <a:t>Two legacy policies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ns-Serif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9789"/>
                </a:solidFill>
                <a:effectLst/>
                <a:uLnTx/>
                <a:uFillTx/>
                <a:latin typeface="Sans-Serif"/>
                <a:ea typeface="+mn-ea"/>
                <a:cs typeface="Arial"/>
                <a:sym typeface="Arial"/>
              </a:rPr>
              <a:t>€</a:t>
            </a:r>
            <a:r>
              <a:rPr lang="en-GB" sz="1600" b="1" kern="0" dirty="0">
                <a:solidFill>
                  <a:srgbClr val="009789"/>
                </a:solidFill>
                <a:latin typeface="Sans-Serif"/>
                <a:cs typeface="Arial"/>
                <a:sym typeface="Arial"/>
              </a:rPr>
              <a:t>300k Value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9789"/>
              </a:solidFill>
              <a:effectLst/>
              <a:uLnTx/>
              <a:uFillTx/>
              <a:latin typeface="Sans-Serif"/>
              <a:ea typeface="+mn-ea"/>
              <a:cs typeface="Arial"/>
              <a:sym typeface="Arial"/>
            </a:endParaRPr>
          </a:p>
        </p:txBody>
      </p:sp>
      <p:pic>
        <p:nvPicPr>
          <p:cNvPr id="10271" name="Graphic 10270" descr="Checkbox Crossed with solid fill">
            <a:extLst>
              <a:ext uri="{FF2B5EF4-FFF2-40B4-BE49-F238E27FC236}">
                <a16:creationId xmlns:a16="http://schemas.microsoft.com/office/drawing/2014/main" id="{F349E8CA-B871-1206-4575-AF2A75316F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85629" y="4489483"/>
            <a:ext cx="2714132" cy="1875588"/>
          </a:xfrm>
          <a:prstGeom prst="rect">
            <a:avLst/>
          </a:prstGeom>
        </p:spPr>
      </p:pic>
      <p:pic>
        <p:nvPicPr>
          <p:cNvPr id="10272" name="Graphic 10271" descr="Checkbox Crossed with solid fill">
            <a:extLst>
              <a:ext uri="{FF2B5EF4-FFF2-40B4-BE49-F238E27FC236}">
                <a16:creationId xmlns:a16="http://schemas.microsoft.com/office/drawing/2014/main" id="{6213DE62-FA1F-3F78-0895-48B064F310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8220" y="4526537"/>
            <a:ext cx="2714132" cy="18755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A9FB48-6FAD-97AB-E937-D78634E2563B}"/>
              </a:ext>
            </a:extLst>
          </p:cNvPr>
          <p:cNvSpPr txBox="1"/>
          <p:nvPr/>
        </p:nvSpPr>
        <p:spPr>
          <a:xfrm>
            <a:off x="9677198" y="2043339"/>
            <a:ext cx="2406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 MONTSERRAT REGULAR"/>
              </a:rPr>
              <a:t>No </a:t>
            </a:r>
            <a:r>
              <a:rPr lang="en-GB" b="1" u="sng" dirty="0">
                <a:solidFill>
                  <a:srgbClr val="FF0000"/>
                </a:solidFill>
                <a:latin typeface=" MONTSERRAT REGULAR"/>
              </a:rPr>
              <a:t>New </a:t>
            </a:r>
            <a:r>
              <a:rPr lang="en-GB" b="1" dirty="0">
                <a:solidFill>
                  <a:srgbClr val="FF0000"/>
                </a:solidFill>
                <a:latin typeface=" MONTSERRAT REGULAR"/>
              </a:rPr>
              <a:t>Product = No Commission </a:t>
            </a:r>
          </a:p>
        </p:txBody>
      </p:sp>
    </p:spTree>
    <p:extLst>
      <p:ext uri="{BB962C8B-B14F-4D97-AF65-F5344CB8AC3E}">
        <p14:creationId xmlns:p14="http://schemas.microsoft.com/office/powerpoint/2010/main" val="19471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F3D0305C-1691-0421-2514-CDBF1BDB2558}"/>
              </a:ext>
            </a:extLst>
          </p:cNvPr>
          <p:cNvSpPr/>
          <p:nvPr/>
        </p:nvSpPr>
        <p:spPr>
          <a:xfrm>
            <a:off x="67" y="0"/>
            <a:ext cx="12191933" cy="6858000"/>
          </a:xfrm>
          <a:prstGeom prst="rect">
            <a:avLst/>
          </a:prstGeom>
          <a:solidFill>
            <a:srgbClr val="21242F">
              <a:alpha val="84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4BAFD-DB57-DA90-7AF8-A2A3A761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23102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907BC3-A7D8-1706-A089-5C6740D0F0CB}"/>
              </a:ext>
            </a:extLst>
          </p:cNvPr>
          <p:cNvSpPr/>
          <p:nvPr/>
        </p:nvSpPr>
        <p:spPr>
          <a:xfrm>
            <a:off x="4965540" y="5169544"/>
            <a:ext cx="6675202" cy="1469980"/>
          </a:xfrm>
          <a:prstGeom prst="roundRect">
            <a:avLst/>
          </a:prstGeom>
          <a:solidFill>
            <a:srgbClr val="00978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Arial"/>
              </a:rPr>
              <a:t>Demonstrate Value Add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82FA66-5998-DA5E-10B7-C3EE03C97BAB}"/>
              </a:ext>
            </a:extLst>
          </p:cNvPr>
          <p:cNvSpPr/>
          <p:nvPr/>
        </p:nvSpPr>
        <p:spPr>
          <a:xfrm>
            <a:off x="4965540" y="797211"/>
            <a:ext cx="6675202" cy="1469980"/>
          </a:xfrm>
          <a:prstGeom prst="roundRect">
            <a:avLst/>
          </a:prstGeom>
          <a:solidFill>
            <a:srgbClr val="00978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Sans-Serif"/>
              </a:rPr>
              <a:t>Justify U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ns-Serif"/>
                <a:ea typeface="+mn-ea"/>
                <a:cs typeface="+mn-cs"/>
              </a:rPr>
              <a:t>pfront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ns-Serif"/>
                <a:ea typeface="+mn-ea"/>
                <a:cs typeface="+mn-cs"/>
              </a:rPr>
              <a:t> Commission =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ns-Serif"/>
                <a:ea typeface="+mn-ea"/>
                <a:cs typeface="+mn-cs"/>
              </a:rPr>
              <a:t>Demonstrate Research / Rationale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9EB1C5-0DA7-6936-E2D8-55ED41E95ACB}"/>
              </a:ext>
            </a:extLst>
          </p:cNvPr>
          <p:cNvSpPr/>
          <p:nvPr/>
        </p:nvSpPr>
        <p:spPr>
          <a:xfrm>
            <a:off x="4965540" y="3023889"/>
            <a:ext cx="6675202" cy="1469980"/>
          </a:xfrm>
          <a:prstGeom prst="roundRect">
            <a:avLst/>
          </a:prstGeom>
          <a:solidFill>
            <a:srgbClr val="00978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Justify Recurring Commission  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Arial"/>
              </a:rPr>
              <a:t>Annual suitability reports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4173DB8-C0BD-6BC9-0549-92BB2334D122}"/>
              </a:ext>
            </a:extLst>
          </p:cNvPr>
          <p:cNvSpPr/>
          <p:nvPr/>
        </p:nvSpPr>
        <p:spPr>
          <a:xfrm>
            <a:off x="4272986" y="5078873"/>
            <a:ext cx="1342663" cy="1651322"/>
          </a:xfrm>
          <a:prstGeom prst="lef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8252AB15-5198-0B1B-309E-C43C4261A74A}"/>
              </a:ext>
            </a:extLst>
          </p:cNvPr>
          <p:cNvSpPr/>
          <p:nvPr/>
        </p:nvSpPr>
        <p:spPr>
          <a:xfrm>
            <a:off x="4272985" y="696410"/>
            <a:ext cx="1342663" cy="3900668"/>
          </a:xfrm>
          <a:prstGeom prst="lef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33B96B-3E3E-8468-12C0-33A86FC75C79}"/>
              </a:ext>
            </a:extLst>
          </p:cNvPr>
          <p:cNvSpPr/>
          <p:nvPr/>
        </p:nvSpPr>
        <p:spPr>
          <a:xfrm>
            <a:off x="953474" y="1959020"/>
            <a:ext cx="2973233" cy="14699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Sans-Serif"/>
              </a:rPr>
              <a:t>Regulatory Problem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ns-Serif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D0E28F-F0D1-AB66-578D-806D7BBFAC12}"/>
              </a:ext>
            </a:extLst>
          </p:cNvPr>
          <p:cNvSpPr/>
          <p:nvPr/>
        </p:nvSpPr>
        <p:spPr>
          <a:xfrm>
            <a:off x="953473" y="5078873"/>
            <a:ext cx="2973233" cy="14699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Sans-Serif"/>
              </a:rPr>
              <a:t>Longevity Problem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ns-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1244-515D-D58C-8741-D97C05C6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EF01C2-BFF3-535C-00DE-091FC992FB12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Solution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A3441-F2B7-C95D-D46E-8ED03983B69E}"/>
              </a:ext>
            </a:extLst>
          </p:cNvPr>
          <p:cNvSpPr txBox="1"/>
          <p:nvPr/>
        </p:nvSpPr>
        <p:spPr>
          <a:xfrm>
            <a:off x="426334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One-Click Investment  Research &amp; Rationale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F014A-919F-E260-0587-A9FC44173F95}"/>
              </a:ext>
            </a:extLst>
          </p:cNvPr>
          <p:cNvSpPr txBox="1"/>
          <p:nvPr/>
        </p:nvSpPr>
        <p:spPr>
          <a:xfrm>
            <a:off x="3261167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Automated suitability reports via CRM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F5FA6-657E-2A7B-F991-890A53FCCCD9}"/>
              </a:ext>
            </a:extLst>
          </p:cNvPr>
          <p:cNvSpPr txBox="1"/>
          <p:nvPr/>
        </p:nvSpPr>
        <p:spPr>
          <a:xfrm>
            <a:off x="8930833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Embedded Agentic AI Investment specialist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EB8CC-B095-D971-712C-2741A83B7DCE}"/>
              </a:ext>
            </a:extLst>
          </p:cNvPr>
          <p:cNvSpPr txBox="1"/>
          <p:nvPr/>
        </p:nvSpPr>
        <p:spPr>
          <a:xfrm>
            <a:off x="6095999" y="2689796"/>
            <a:ext cx="2834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Graphs, visuals on all topics, concepts &amp; client FAQ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57D17-A927-272D-9E58-CA5CDBFA6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14" y="335846"/>
            <a:ext cx="64103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99B61-DDED-F6CF-B38E-17F148F8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7AE548-FAD9-FAC7-CC8C-6D4D2420E84B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Solution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88B23-F852-82B9-44E1-C54B74BD11FD}"/>
              </a:ext>
            </a:extLst>
          </p:cNvPr>
          <p:cNvSpPr txBox="1"/>
          <p:nvPr/>
        </p:nvSpPr>
        <p:spPr>
          <a:xfrm>
            <a:off x="426334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One-Click Investment  Research &amp; Rationale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21E16-D91E-0DB7-7235-7246EF97416E}"/>
              </a:ext>
            </a:extLst>
          </p:cNvPr>
          <p:cNvSpPr txBox="1"/>
          <p:nvPr/>
        </p:nvSpPr>
        <p:spPr>
          <a:xfrm>
            <a:off x="3261167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Automated suitability reports via CRM data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A003B-6589-635E-5202-F4B1FBFF79B6}"/>
              </a:ext>
            </a:extLst>
          </p:cNvPr>
          <p:cNvSpPr txBox="1"/>
          <p:nvPr/>
        </p:nvSpPr>
        <p:spPr>
          <a:xfrm>
            <a:off x="8930833" y="2689796"/>
            <a:ext cx="2569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Embedded Agentic AI Investment specialist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AB3C8-E131-449A-83F4-A56DE6DEB86A}"/>
              </a:ext>
            </a:extLst>
          </p:cNvPr>
          <p:cNvSpPr txBox="1"/>
          <p:nvPr/>
        </p:nvSpPr>
        <p:spPr>
          <a:xfrm>
            <a:off x="6095999" y="2689796"/>
            <a:ext cx="2834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  <a:latin typeface=" MONTSERRAT SEMIBOLD"/>
              </a:rPr>
              <a:t>Graphs, visuals on all topics, concepts &amp; client FAQ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664AF-8314-1E05-D836-BAE54CB7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14" y="335846"/>
            <a:ext cx="6410325" cy="1857375"/>
          </a:xfrm>
          <a:prstGeom prst="rect">
            <a:avLst/>
          </a:prstGeom>
        </p:spPr>
      </p:pic>
      <p:pic>
        <p:nvPicPr>
          <p:cNvPr id="2" name="Graphic 1" descr="Medieval Armor outline">
            <a:extLst>
              <a:ext uri="{FF2B5EF4-FFF2-40B4-BE49-F238E27FC236}">
                <a16:creationId xmlns:a16="http://schemas.microsoft.com/office/drawing/2014/main" id="{0D5DE66F-65D2-C62F-7ABA-FE8A31C2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991" y="1935193"/>
            <a:ext cx="3215541" cy="3215541"/>
          </a:xfrm>
          <a:prstGeom prst="rect">
            <a:avLst/>
          </a:prstGeom>
        </p:spPr>
      </p:pic>
      <p:pic>
        <p:nvPicPr>
          <p:cNvPr id="3" name="Graphic 2" descr="Medieval Armor outline">
            <a:extLst>
              <a:ext uri="{FF2B5EF4-FFF2-40B4-BE49-F238E27FC236}">
                <a16:creationId xmlns:a16="http://schemas.microsoft.com/office/drawing/2014/main" id="{4677A4C1-AD0C-EE0A-1A31-DCBA04486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0898" y="1935192"/>
            <a:ext cx="3215541" cy="3215541"/>
          </a:xfrm>
          <a:prstGeom prst="rect">
            <a:avLst/>
          </a:prstGeom>
        </p:spPr>
      </p:pic>
      <p:pic>
        <p:nvPicPr>
          <p:cNvPr id="4" name="Graphic 3" descr="Medieval Armor outline">
            <a:extLst>
              <a:ext uri="{FF2B5EF4-FFF2-40B4-BE49-F238E27FC236}">
                <a16:creationId xmlns:a16="http://schemas.microsoft.com/office/drawing/2014/main" id="{134886AC-CF07-00DE-255F-994575CE9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0865" y="1866855"/>
            <a:ext cx="3215541" cy="3215541"/>
          </a:xfrm>
          <a:prstGeom prst="rect">
            <a:avLst/>
          </a:prstGeom>
        </p:spPr>
      </p:pic>
      <p:pic>
        <p:nvPicPr>
          <p:cNvPr id="10" name="Graphic 9" descr="Medieval Armor outline">
            <a:extLst>
              <a:ext uri="{FF2B5EF4-FFF2-40B4-BE49-F238E27FC236}">
                <a16:creationId xmlns:a16="http://schemas.microsoft.com/office/drawing/2014/main" id="{8A1C9574-0A23-11AB-1A03-93AC8C91C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0125" y="1935192"/>
            <a:ext cx="3215541" cy="3215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E8A0B5-137E-9A67-3B23-1FF19A46436E}"/>
              </a:ext>
            </a:extLst>
          </p:cNvPr>
          <p:cNvSpPr txBox="1"/>
          <p:nvPr/>
        </p:nvSpPr>
        <p:spPr>
          <a:xfrm>
            <a:off x="537489" y="5074340"/>
            <a:ext cx="245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789"/>
                </a:solidFill>
                <a:latin typeface=" MONTSERRAT SEMIBOLD"/>
              </a:rPr>
              <a:t>Upfront Commission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03D8D3-6238-1DC5-2CEC-0D333A100ED3}"/>
              </a:ext>
            </a:extLst>
          </p:cNvPr>
          <p:cNvSpPr txBox="1"/>
          <p:nvPr/>
        </p:nvSpPr>
        <p:spPr>
          <a:xfrm>
            <a:off x="3259383" y="5074339"/>
            <a:ext cx="245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789"/>
                </a:solidFill>
                <a:latin typeface=" MONTSERRAT SEMIBOLD"/>
              </a:rPr>
              <a:t>Recurring  Income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94136-22D7-28CA-8D46-8CC0CA400CA4}"/>
              </a:ext>
            </a:extLst>
          </p:cNvPr>
          <p:cNvSpPr txBox="1"/>
          <p:nvPr/>
        </p:nvSpPr>
        <p:spPr>
          <a:xfrm>
            <a:off x="6303893" y="5082396"/>
            <a:ext cx="2626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9789"/>
                </a:solidFill>
                <a:latin typeface=" MONTSERRAT SEMIBOLD"/>
              </a:rPr>
              <a:t>Demonstrating Value Now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9BC2F-003A-CB46-4649-BD4E8F7E24AC}"/>
              </a:ext>
            </a:extLst>
          </p:cNvPr>
          <p:cNvSpPr txBox="1"/>
          <p:nvPr/>
        </p:nvSpPr>
        <p:spPr>
          <a:xfrm>
            <a:off x="9041988" y="5097487"/>
            <a:ext cx="245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9789"/>
                </a:solidFill>
                <a:latin typeface=" MONTSERRAT SEMIBOLD"/>
              </a:rPr>
              <a:t>Upskilling for future </a:t>
            </a:r>
          </a:p>
        </p:txBody>
      </p:sp>
    </p:spTree>
    <p:extLst>
      <p:ext uri="{BB962C8B-B14F-4D97-AF65-F5344CB8AC3E}">
        <p14:creationId xmlns:p14="http://schemas.microsoft.com/office/powerpoint/2010/main" val="331370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2487-45EC-0DC9-BE2F-370218DA6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8B0E0E-43D5-876B-06AD-85400053D71A}"/>
              </a:ext>
            </a:extLst>
          </p:cNvPr>
          <p:cNvSpPr/>
          <p:nvPr/>
        </p:nvSpPr>
        <p:spPr>
          <a:xfrm>
            <a:off x="2883055" y="4990093"/>
            <a:ext cx="4502551" cy="14989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C1AB1C-4A79-F6C9-6BC5-AA1906E471F2}"/>
              </a:ext>
            </a:extLst>
          </p:cNvPr>
          <p:cNvSpPr/>
          <p:nvPr/>
        </p:nvSpPr>
        <p:spPr>
          <a:xfrm>
            <a:off x="2864732" y="1147539"/>
            <a:ext cx="4502551" cy="1549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730EC-D423-C0E0-C06F-AE845B03CB65}"/>
              </a:ext>
            </a:extLst>
          </p:cNvPr>
          <p:cNvSpPr txBox="1"/>
          <p:nvPr/>
        </p:nvSpPr>
        <p:spPr>
          <a:xfrm>
            <a:off x="-301692" y="146768"/>
            <a:ext cx="303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Business Model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A0FBE2-5E94-4FF8-370D-9903BF5FE9FC}"/>
              </a:ext>
            </a:extLst>
          </p:cNvPr>
          <p:cNvSpPr/>
          <p:nvPr/>
        </p:nvSpPr>
        <p:spPr>
          <a:xfrm>
            <a:off x="2903308" y="2878110"/>
            <a:ext cx="4502551" cy="1933057"/>
          </a:xfrm>
          <a:prstGeom prst="roundRect">
            <a:avLst/>
          </a:prstGeom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 err="1"/>
              <a:t>nSights</a:t>
            </a:r>
            <a:r>
              <a:rPr lang="en-GB" dirty="0"/>
              <a:t> Platform </a:t>
            </a:r>
          </a:p>
          <a:p>
            <a:pPr algn="ctr"/>
            <a:r>
              <a:rPr lang="en-GB" dirty="0"/>
              <a:t>SAAS</a:t>
            </a:r>
          </a:p>
          <a:p>
            <a:pPr algn="ctr"/>
            <a:r>
              <a:rPr lang="en-GB" dirty="0"/>
              <a:t>Web –Based App </a:t>
            </a:r>
          </a:p>
          <a:p>
            <a:pPr algn="ctr"/>
            <a:r>
              <a:rPr lang="en-GB" dirty="0"/>
              <a:t>Cloud Hosted  </a:t>
            </a:r>
          </a:p>
          <a:p>
            <a:pPr algn="ctr"/>
            <a:r>
              <a:rPr lang="en-GB" dirty="0"/>
              <a:t>Product Led  </a:t>
            </a:r>
          </a:p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293144-5E00-2E41-5F08-C6CF9B85A3DD}"/>
              </a:ext>
            </a:extLst>
          </p:cNvPr>
          <p:cNvSpPr/>
          <p:nvPr/>
        </p:nvSpPr>
        <p:spPr>
          <a:xfrm>
            <a:off x="134048" y="2871763"/>
            <a:ext cx="1764199" cy="1933053"/>
          </a:xfrm>
          <a:prstGeom prst="roundRect">
            <a:avLst/>
          </a:prstGeom>
          <a:ln w="539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nSights</a:t>
            </a:r>
            <a:r>
              <a:rPr lang="en-GB" dirty="0"/>
              <a:t> Ltd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AFD8ECF-215F-2508-32CD-BE28539DCE5B}"/>
              </a:ext>
            </a:extLst>
          </p:cNvPr>
          <p:cNvSpPr/>
          <p:nvPr/>
        </p:nvSpPr>
        <p:spPr>
          <a:xfrm>
            <a:off x="7887425" y="2878110"/>
            <a:ext cx="1886674" cy="1933057"/>
          </a:xfrm>
          <a:prstGeom prst="flowChartConnector">
            <a:avLst/>
          </a:prstGeom>
          <a:solidFill>
            <a:srgbClr val="009789"/>
          </a:solidFill>
          <a:ln w="508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  <a:p>
            <a:pPr algn="ctr"/>
            <a:r>
              <a:rPr lang="en-GB" sz="1600" dirty="0"/>
              <a:t>Monthly Subscription Cycle</a:t>
            </a:r>
          </a:p>
          <a:p>
            <a:pPr algn="ctr"/>
            <a:r>
              <a:rPr lang="en-GB" sz="1600" dirty="0"/>
              <a:t>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069A8B-A87A-8BA1-992B-DFF919323C40}"/>
              </a:ext>
            </a:extLst>
          </p:cNvPr>
          <p:cNvSpPr/>
          <p:nvPr/>
        </p:nvSpPr>
        <p:spPr>
          <a:xfrm>
            <a:off x="2963838" y="1487702"/>
            <a:ext cx="1331089" cy="8838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Regional Investment Distribution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BB50CA-6409-CC9C-D60A-8ABFCD489941}"/>
              </a:ext>
            </a:extLst>
          </p:cNvPr>
          <p:cNvSpPr/>
          <p:nvPr/>
        </p:nvSpPr>
        <p:spPr>
          <a:xfrm>
            <a:off x="4440333" y="1531804"/>
            <a:ext cx="1331089" cy="8838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Regional Tax / Pension Laws 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807448-E6F2-329C-1712-C0B7214C8DA1}"/>
              </a:ext>
            </a:extLst>
          </p:cNvPr>
          <p:cNvSpPr/>
          <p:nvPr/>
        </p:nvSpPr>
        <p:spPr>
          <a:xfrm>
            <a:off x="5903808" y="1522704"/>
            <a:ext cx="1331089" cy="8838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Regional Best FP Best Practice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06EB744-B06C-642D-BE84-54F1C689A867}"/>
              </a:ext>
            </a:extLst>
          </p:cNvPr>
          <p:cNvSpPr/>
          <p:nvPr/>
        </p:nvSpPr>
        <p:spPr>
          <a:xfrm>
            <a:off x="2968892" y="5184526"/>
            <a:ext cx="1331089" cy="740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Fund Performance Feeds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F6D744C-C1AE-83B4-F733-4D4A5D04FFED}"/>
              </a:ext>
            </a:extLst>
          </p:cNvPr>
          <p:cNvSpPr/>
          <p:nvPr/>
        </p:nvSpPr>
        <p:spPr>
          <a:xfrm>
            <a:off x="4440332" y="5200033"/>
            <a:ext cx="1331089" cy="740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Investment Market Feeds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FFC7F-38A3-BD7A-CD51-8BF544FAAD6D}"/>
              </a:ext>
            </a:extLst>
          </p:cNvPr>
          <p:cNvSpPr txBox="1"/>
          <p:nvPr/>
        </p:nvSpPr>
        <p:spPr>
          <a:xfrm>
            <a:off x="3679292" y="1151921"/>
            <a:ext cx="29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Qualitative Inputs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37C2C1-E07D-A308-5FE7-C14DE794970F}"/>
              </a:ext>
            </a:extLst>
          </p:cNvPr>
          <p:cNvSpPr/>
          <p:nvPr/>
        </p:nvSpPr>
        <p:spPr>
          <a:xfrm>
            <a:off x="5911772" y="5184526"/>
            <a:ext cx="1331089" cy="7407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Economic Data Feeds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3EDA4-1A47-876C-15DA-F5CDC72A3888}"/>
              </a:ext>
            </a:extLst>
          </p:cNvPr>
          <p:cNvSpPr txBox="1"/>
          <p:nvPr/>
        </p:nvSpPr>
        <p:spPr>
          <a:xfrm>
            <a:off x="3574917" y="6104232"/>
            <a:ext cx="296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Quantitative Inputs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9E5C01-62C2-E035-9D6A-058995AC06B9}"/>
              </a:ext>
            </a:extLst>
          </p:cNvPr>
          <p:cNvSpPr/>
          <p:nvPr/>
        </p:nvSpPr>
        <p:spPr>
          <a:xfrm>
            <a:off x="2592731" y="845666"/>
            <a:ext cx="5083201" cy="5876089"/>
          </a:xfrm>
          <a:prstGeom prst="roundRect">
            <a:avLst/>
          </a:prstGeom>
          <a:noFill/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3C62C2-8CBD-E0EE-8411-CB59A56E9091}"/>
              </a:ext>
            </a:extLst>
          </p:cNvPr>
          <p:cNvCxnSpPr/>
          <p:nvPr/>
        </p:nvCxnSpPr>
        <p:spPr>
          <a:xfrm>
            <a:off x="1932960" y="2871763"/>
            <a:ext cx="1701478" cy="0"/>
          </a:xfrm>
          <a:prstGeom prst="line">
            <a:avLst/>
          </a:prstGeom>
          <a:ln w="53975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798509-A63D-0E89-F94E-215807F290B6}"/>
              </a:ext>
            </a:extLst>
          </p:cNvPr>
          <p:cNvCxnSpPr/>
          <p:nvPr/>
        </p:nvCxnSpPr>
        <p:spPr>
          <a:xfrm>
            <a:off x="1828798" y="4807991"/>
            <a:ext cx="1701478" cy="0"/>
          </a:xfrm>
          <a:prstGeom prst="line">
            <a:avLst/>
          </a:prstGeom>
          <a:ln w="53975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CAE305-2BAE-E6FD-47CD-4793DE8BE102}"/>
              </a:ext>
            </a:extLst>
          </p:cNvPr>
          <p:cNvSpPr/>
          <p:nvPr/>
        </p:nvSpPr>
        <p:spPr>
          <a:xfrm>
            <a:off x="10115679" y="851934"/>
            <a:ext cx="1886674" cy="13186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AI Agentic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Small Language Model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2D72FBD-7E6B-8AD8-5050-6B97840CDA5F}"/>
              </a:ext>
            </a:extLst>
          </p:cNvPr>
          <p:cNvSpPr/>
          <p:nvPr/>
        </p:nvSpPr>
        <p:spPr>
          <a:xfrm>
            <a:off x="10115679" y="2871764"/>
            <a:ext cx="1886674" cy="1939404"/>
          </a:xfrm>
          <a:prstGeom prst="roundRect">
            <a:avLst/>
          </a:prstGeom>
          <a:solidFill>
            <a:srgbClr val="FFFF00"/>
          </a:solidFill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Nsights</a:t>
            </a:r>
            <a:r>
              <a:rPr lang="en-GB" b="1" dirty="0">
                <a:solidFill>
                  <a:schemeClr val="tx1"/>
                </a:solidFill>
              </a:rPr>
              <a:t> Users 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Financial Advisors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05EE947-FE7E-10F5-D765-C8B682FD8356}"/>
              </a:ext>
            </a:extLst>
          </p:cNvPr>
          <p:cNvCxnSpPr>
            <a:cxnSpLocks/>
          </p:cNvCxnSpPr>
          <p:nvPr/>
        </p:nvCxnSpPr>
        <p:spPr>
          <a:xfrm>
            <a:off x="7120347" y="871986"/>
            <a:ext cx="2995332" cy="0"/>
          </a:xfrm>
          <a:prstGeom prst="line">
            <a:avLst/>
          </a:prstGeom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BB7228C-7F0B-6C5D-CB02-E61118E23D5E}"/>
              </a:ext>
            </a:extLst>
          </p:cNvPr>
          <p:cNvCxnSpPr>
            <a:cxnSpLocks/>
          </p:cNvCxnSpPr>
          <p:nvPr/>
        </p:nvCxnSpPr>
        <p:spPr>
          <a:xfrm flipV="1">
            <a:off x="10115679" y="2170561"/>
            <a:ext cx="0" cy="882765"/>
          </a:xfrm>
          <a:prstGeom prst="line">
            <a:avLst/>
          </a:prstGeom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24D899-0A59-8AB7-51DA-EC001D0BF64C}"/>
              </a:ext>
            </a:extLst>
          </p:cNvPr>
          <p:cNvCxnSpPr>
            <a:cxnSpLocks/>
          </p:cNvCxnSpPr>
          <p:nvPr/>
        </p:nvCxnSpPr>
        <p:spPr>
          <a:xfrm flipV="1">
            <a:off x="12002353" y="2103243"/>
            <a:ext cx="0" cy="991999"/>
          </a:xfrm>
          <a:prstGeom prst="line">
            <a:avLst/>
          </a:prstGeom>
          <a:ln w="101600">
            <a:solidFill>
              <a:srgbClr val="00978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9D3A6A-E8D6-4869-2E8F-651E135F5479}"/>
              </a:ext>
            </a:extLst>
          </p:cNvPr>
          <p:cNvCxnSpPr/>
          <p:nvPr/>
        </p:nvCxnSpPr>
        <p:spPr>
          <a:xfrm>
            <a:off x="7120347" y="2871763"/>
            <a:ext cx="1701478" cy="0"/>
          </a:xfrm>
          <a:prstGeom prst="line">
            <a:avLst/>
          </a:prstGeom>
          <a:ln w="53975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8534C5-402A-CF7E-F6D3-62DEB5265D5F}"/>
              </a:ext>
            </a:extLst>
          </p:cNvPr>
          <p:cNvCxnSpPr/>
          <p:nvPr/>
        </p:nvCxnSpPr>
        <p:spPr>
          <a:xfrm>
            <a:off x="7093677" y="4804816"/>
            <a:ext cx="1701478" cy="0"/>
          </a:xfrm>
          <a:prstGeom prst="line">
            <a:avLst/>
          </a:prstGeom>
          <a:ln w="53975"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E851BE99-7E37-5A07-4D7A-24FF32816D6A}"/>
              </a:ext>
            </a:extLst>
          </p:cNvPr>
          <p:cNvSpPr/>
          <p:nvPr/>
        </p:nvSpPr>
        <p:spPr>
          <a:xfrm>
            <a:off x="9447165" y="3463626"/>
            <a:ext cx="1123189" cy="713058"/>
          </a:xfrm>
          <a:prstGeom prst="left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090AD2F-668B-C56F-B773-943E04286E85}"/>
              </a:ext>
            </a:extLst>
          </p:cNvPr>
          <p:cNvSpPr/>
          <p:nvPr/>
        </p:nvSpPr>
        <p:spPr>
          <a:xfrm>
            <a:off x="3302801" y="2420199"/>
            <a:ext cx="548640" cy="578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136E08B-E8BD-F5B7-C419-1B5801B90AA3}"/>
              </a:ext>
            </a:extLst>
          </p:cNvPr>
          <p:cNvSpPr/>
          <p:nvPr/>
        </p:nvSpPr>
        <p:spPr>
          <a:xfrm>
            <a:off x="4786402" y="2435685"/>
            <a:ext cx="548640" cy="578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8574A8C-974A-AD99-1EC9-4E2E55765308}"/>
              </a:ext>
            </a:extLst>
          </p:cNvPr>
          <p:cNvSpPr/>
          <p:nvPr/>
        </p:nvSpPr>
        <p:spPr>
          <a:xfrm>
            <a:off x="6263058" y="2467939"/>
            <a:ext cx="548640" cy="578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41B6E22-5633-6849-1E1B-91C9F8B3DD1B}"/>
              </a:ext>
            </a:extLst>
          </p:cNvPr>
          <p:cNvSpPr/>
          <p:nvPr/>
        </p:nvSpPr>
        <p:spPr>
          <a:xfrm rot="10800000">
            <a:off x="3267948" y="4594434"/>
            <a:ext cx="548640" cy="57877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A460BCA-A75B-F0AE-C6D0-DAD80E890275}"/>
              </a:ext>
            </a:extLst>
          </p:cNvPr>
          <p:cNvSpPr/>
          <p:nvPr/>
        </p:nvSpPr>
        <p:spPr>
          <a:xfrm rot="10800000">
            <a:off x="4786402" y="4650794"/>
            <a:ext cx="548640" cy="53373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30FC3A1-4FE8-FC47-C4A7-89846F80EFCB}"/>
              </a:ext>
            </a:extLst>
          </p:cNvPr>
          <p:cNvSpPr/>
          <p:nvPr/>
        </p:nvSpPr>
        <p:spPr>
          <a:xfrm rot="10800000">
            <a:off x="6302996" y="4620761"/>
            <a:ext cx="548640" cy="52495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3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92AE6-3CF4-AC72-2BFD-836E065A4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C3540C-6CBC-D7E7-8C35-876650ADA75C}"/>
              </a:ext>
            </a:extLst>
          </p:cNvPr>
          <p:cNvSpPr txBox="1"/>
          <p:nvPr/>
        </p:nvSpPr>
        <p:spPr>
          <a:xfrm>
            <a:off x="537489" y="238943"/>
            <a:ext cx="1111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2"/>
                </a:solidFill>
                <a:latin typeface=" MONTSERRAT SEMIBOLD"/>
              </a:rPr>
              <a:t>Market Opportunity  </a:t>
            </a:r>
          </a:p>
        </p:txBody>
      </p:sp>
      <p:pic>
        <p:nvPicPr>
          <p:cNvPr id="2052" name="Picture 4" descr="Canada Map SVG, PNG - Canada Flag Svg, Canada Outline Svg, Canada Country Svg, Cut Files for Cricut, Silhouette image 1">
            <a:extLst>
              <a:ext uri="{FF2B5EF4-FFF2-40B4-BE49-F238E27FC236}">
                <a16:creationId xmlns:a16="http://schemas.microsoft.com/office/drawing/2014/main" id="{5B826846-B180-E005-5BD6-5E181CCC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32" y="1332132"/>
            <a:ext cx="3424011" cy="23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th Africa Map SVG, PNG - South Africa Flag Svg, South Africa Outline Svg, South Africa Country Svg, Cut Files for Cricut, Silhouette image 1">
            <a:extLst>
              <a:ext uri="{FF2B5EF4-FFF2-40B4-BE49-F238E27FC236}">
                <a16:creationId xmlns:a16="http://schemas.microsoft.com/office/drawing/2014/main" id="{577890E9-8120-A237-DE69-33C68B5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435" y="1332132"/>
            <a:ext cx="3424013" cy="23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map of ireland with a flag">
            <a:extLst>
              <a:ext uri="{FF2B5EF4-FFF2-40B4-BE49-F238E27FC236}">
                <a16:creationId xmlns:a16="http://schemas.microsoft.com/office/drawing/2014/main" id="{50E69812-5669-F626-6023-359F74265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" y="1332132"/>
            <a:ext cx="3516688" cy="237118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F2F977-4789-11C3-8AFD-05A5DA50A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41683"/>
              </p:ext>
            </p:extLst>
          </p:nvPr>
        </p:nvGraphicFramePr>
        <p:xfrm>
          <a:off x="367570" y="3799657"/>
          <a:ext cx="34576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50">
                  <a:extLst>
                    <a:ext uri="{9D8B030D-6E8A-4147-A177-3AD203B41FA5}">
                      <a16:colId xmlns:a16="http://schemas.microsoft.com/office/drawing/2014/main" val="604596295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57369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 of Firms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2,500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437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Assets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Est Average Rev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€3,096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Targt</a:t>
                      </a:r>
                      <a:r>
                        <a:rPr lang="en-GB" dirty="0"/>
                        <a:t> Markt (20%)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6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Forecast Rev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€1.6m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3503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DFCC66-E092-EA7C-A22C-242641620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99617"/>
              </p:ext>
            </p:extLst>
          </p:nvPr>
        </p:nvGraphicFramePr>
        <p:xfrm>
          <a:off x="4396674" y="3799657"/>
          <a:ext cx="34576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50">
                  <a:extLst>
                    <a:ext uri="{9D8B030D-6E8A-4147-A177-3AD203B41FA5}">
                      <a16:colId xmlns:a16="http://schemas.microsoft.com/office/drawing/2014/main" val="604596295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57369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 of Firms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28,519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437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Assets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Est Average Rev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Targt</a:t>
                      </a:r>
                      <a:r>
                        <a:rPr lang="en-GB" dirty="0"/>
                        <a:t> Markt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6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Forecast Rev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€1.7m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3503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F68D44-549D-1A77-0E59-A97DE5F76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99698"/>
              </p:ext>
            </p:extLst>
          </p:nvPr>
        </p:nvGraphicFramePr>
        <p:xfrm>
          <a:off x="8425778" y="3799657"/>
          <a:ext cx="345767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50">
                  <a:extLst>
                    <a:ext uri="{9D8B030D-6E8A-4147-A177-3AD203B41FA5}">
                      <a16:colId xmlns:a16="http://schemas.microsoft.com/office/drawing/2014/main" val="604596295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257369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 of Firms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16,750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4378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Assets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28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% Share of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93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Est Average Rev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2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Targt</a:t>
                      </a:r>
                      <a:r>
                        <a:rPr lang="en-GB" dirty="0"/>
                        <a:t> Markt (2%)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46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Forecast Rev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435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5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752</Words>
  <Application>Microsoft Office PowerPoint</Application>
  <PresentationFormat>Widescreen</PresentationFormat>
  <Paragraphs>198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 MONTSERRAT REGULAR</vt:lpstr>
      <vt:lpstr> MONTSERRAT SEMIBOLD</vt:lpstr>
      <vt:lpstr>Aptos</vt:lpstr>
      <vt:lpstr>Aptos Display</vt:lpstr>
      <vt:lpstr>Aptos Narrow</vt:lpstr>
      <vt:lpstr>Arial</vt:lpstr>
      <vt:lpstr>MONTSERRAT REGULAR</vt:lpstr>
      <vt:lpstr>Sans-Serif</vt:lpstr>
      <vt:lpstr>Wingdings</vt:lpstr>
      <vt:lpstr>Office Theme</vt:lpstr>
      <vt:lpstr>1_Office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4</cp:revision>
  <dcterms:created xsi:type="dcterms:W3CDTF">2025-05-20T09:00:33Z</dcterms:created>
  <dcterms:modified xsi:type="dcterms:W3CDTF">2025-05-22T15:52:21Z</dcterms:modified>
</cp:coreProperties>
</file>